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48" r:id="rId1"/>
  </p:sldMasterIdLst>
  <p:notesMasterIdLst>
    <p:notesMasterId r:id="rId60"/>
  </p:notesMasterIdLst>
  <p:handoutMasterIdLst>
    <p:handoutMasterId r:id="rId61"/>
  </p:handoutMasterIdLst>
  <p:sldIdLst>
    <p:sldId id="256" r:id="rId2"/>
    <p:sldId id="257" r:id="rId3"/>
    <p:sldId id="258" r:id="rId4"/>
    <p:sldId id="259" r:id="rId5"/>
    <p:sldId id="260" r:id="rId6"/>
    <p:sldId id="261" r:id="rId7"/>
    <p:sldId id="263" r:id="rId8"/>
    <p:sldId id="262" r:id="rId9"/>
    <p:sldId id="265" r:id="rId10"/>
    <p:sldId id="266" r:id="rId11"/>
    <p:sldId id="264" r:id="rId12"/>
    <p:sldId id="267" r:id="rId13"/>
    <p:sldId id="268" r:id="rId14"/>
    <p:sldId id="269" r:id="rId15"/>
    <p:sldId id="270" r:id="rId16"/>
    <p:sldId id="272" r:id="rId17"/>
    <p:sldId id="271" r:id="rId18"/>
    <p:sldId id="274" r:id="rId19"/>
    <p:sldId id="273" r:id="rId20"/>
    <p:sldId id="276" r:id="rId21"/>
    <p:sldId id="275" r:id="rId22"/>
    <p:sldId id="277" r:id="rId23"/>
    <p:sldId id="278" r:id="rId24"/>
    <p:sldId id="279" r:id="rId25"/>
    <p:sldId id="280" r:id="rId26"/>
    <p:sldId id="281" r:id="rId27"/>
    <p:sldId id="283" r:id="rId28"/>
    <p:sldId id="282" r:id="rId29"/>
    <p:sldId id="284" r:id="rId30"/>
    <p:sldId id="285" r:id="rId31"/>
    <p:sldId id="286" r:id="rId32"/>
    <p:sldId id="287" r:id="rId33"/>
    <p:sldId id="288" r:id="rId34"/>
    <p:sldId id="289" r:id="rId35"/>
    <p:sldId id="291" r:id="rId36"/>
    <p:sldId id="290" r:id="rId37"/>
    <p:sldId id="292" r:id="rId38"/>
    <p:sldId id="293" r:id="rId39"/>
    <p:sldId id="295" r:id="rId40"/>
    <p:sldId id="296" r:id="rId41"/>
    <p:sldId id="297" r:id="rId42"/>
    <p:sldId id="298" r:id="rId43"/>
    <p:sldId id="299" r:id="rId44"/>
    <p:sldId id="301" r:id="rId45"/>
    <p:sldId id="302" r:id="rId46"/>
    <p:sldId id="300" r:id="rId47"/>
    <p:sldId id="303" r:id="rId48"/>
    <p:sldId id="304" r:id="rId49"/>
    <p:sldId id="305" r:id="rId50"/>
    <p:sldId id="307" r:id="rId51"/>
    <p:sldId id="306" r:id="rId52"/>
    <p:sldId id="308" r:id="rId53"/>
    <p:sldId id="309" r:id="rId54"/>
    <p:sldId id="310" r:id="rId55"/>
    <p:sldId id="311" r:id="rId56"/>
    <p:sldId id="312" r:id="rId57"/>
    <p:sldId id="313" r:id="rId58"/>
    <p:sldId id="314" r:id="rId59"/>
  </p:sldIdLst>
  <p:sldSz cx="6858000" cy="9144000" type="screen4x3"/>
  <p:notesSz cx="6856413" cy="9750425"/>
  <p:defaultTextStyle>
    <a:defPPr>
      <a:defRPr lang="ar-SA"/>
    </a:defPPr>
    <a:lvl1pPr algn="r" rtl="1" fontAlgn="base">
      <a:spcBef>
        <a:spcPct val="0"/>
      </a:spcBef>
      <a:spcAft>
        <a:spcPct val="0"/>
      </a:spcAft>
      <a:defRPr sz="2000" kern="1200">
        <a:solidFill>
          <a:schemeClr val="tx1"/>
        </a:solidFill>
        <a:latin typeface="Times New Roman" pitchFamily="18" charset="0"/>
        <a:ea typeface="+mn-ea"/>
        <a:cs typeface="Arabic Transparent" pitchFamily="2" charset="-78"/>
      </a:defRPr>
    </a:lvl1pPr>
    <a:lvl2pPr marL="457200" algn="r" rtl="1" fontAlgn="base">
      <a:spcBef>
        <a:spcPct val="0"/>
      </a:spcBef>
      <a:spcAft>
        <a:spcPct val="0"/>
      </a:spcAft>
      <a:defRPr sz="2000" kern="1200">
        <a:solidFill>
          <a:schemeClr val="tx1"/>
        </a:solidFill>
        <a:latin typeface="Times New Roman" pitchFamily="18" charset="0"/>
        <a:ea typeface="+mn-ea"/>
        <a:cs typeface="Arabic Transparent" pitchFamily="2" charset="-78"/>
      </a:defRPr>
    </a:lvl2pPr>
    <a:lvl3pPr marL="914400" algn="r" rtl="1" fontAlgn="base">
      <a:spcBef>
        <a:spcPct val="0"/>
      </a:spcBef>
      <a:spcAft>
        <a:spcPct val="0"/>
      </a:spcAft>
      <a:defRPr sz="2000" kern="1200">
        <a:solidFill>
          <a:schemeClr val="tx1"/>
        </a:solidFill>
        <a:latin typeface="Times New Roman" pitchFamily="18" charset="0"/>
        <a:ea typeface="+mn-ea"/>
        <a:cs typeface="Arabic Transparent" pitchFamily="2" charset="-78"/>
      </a:defRPr>
    </a:lvl3pPr>
    <a:lvl4pPr marL="1371600" algn="r" rtl="1" fontAlgn="base">
      <a:spcBef>
        <a:spcPct val="0"/>
      </a:spcBef>
      <a:spcAft>
        <a:spcPct val="0"/>
      </a:spcAft>
      <a:defRPr sz="2000" kern="1200">
        <a:solidFill>
          <a:schemeClr val="tx1"/>
        </a:solidFill>
        <a:latin typeface="Times New Roman" pitchFamily="18" charset="0"/>
        <a:ea typeface="+mn-ea"/>
        <a:cs typeface="Arabic Transparent" pitchFamily="2" charset="-78"/>
      </a:defRPr>
    </a:lvl4pPr>
    <a:lvl5pPr marL="1828800" algn="r" rtl="1" fontAlgn="base">
      <a:spcBef>
        <a:spcPct val="0"/>
      </a:spcBef>
      <a:spcAft>
        <a:spcPct val="0"/>
      </a:spcAft>
      <a:defRPr sz="2000" kern="1200">
        <a:solidFill>
          <a:schemeClr val="tx1"/>
        </a:solidFill>
        <a:latin typeface="Times New Roman" pitchFamily="18" charset="0"/>
        <a:ea typeface="+mn-ea"/>
        <a:cs typeface="Arabic Transparent" pitchFamily="2" charset="-78"/>
      </a:defRPr>
    </a:lvl5pPr>
    <a:lvl6pPr marL="2286000" algn="l" defTabSz="914400" rtl="0" eaLnBrk="1" latinLnBrk="0" hangingPunct="1">
      <a:defRPr sz="2000" kern="1200">
        <a:solidFill>
          <a:schemeClr val="tx1"/>
        </a:solidFill>
        <a:latin typeface="Times New Roman" pitchFamily="18" charset="0"/>
        <a:ea typeface="+mn-ea"/>
        <a:cs typeface="Arabic Transparent" pitchFamily="2" charset="-78"/>
      </a:defRPr>
    </a:lvl6pPr>
    <a:lvl7pPr marL="2743200" algn="l" defTabSz="914400" rtl="0" eaLnBrk="1" latinLnBrk="0" hangingPunct="1">
      <a:defRPr sz="2000" kern="1200">
        <a:solidFill>
          <a:schemeClr val="tx1"/>
        </a:solidFill>
        <a:latin typeface="Times New Roman" pitchFamily="18" charset="0"/>
        <a:ea typeface="+mn-ea"/>
        <a:cs typeface="Arabic Transparent" pitchFamily="2" charset="-78"/>
      </a:defRPr>
    </a:lvl7pPr>
    <a:lvl8pPr marL="3200400" algn="l" defTabSz="914400" rtl="0" eaLnBrk="1" latinLnBrk="0" hangingPunct="1">
      <a:defRPr sz="2000" kern="1200">
        <a:solidFill>
          <a:schemeClr val="tx1"/>
        </a:solidFill>
        <a:latin typeface="Times New Roman" pitchFamily="18" charset="0"/>
        <a:ea typeface="+mn-ea"/>
        <a:cs typeface="Arabic Transparent" pitchFamily="2" charset="-78"/>
      </a:defRPr>
    </a:lvl8pPr>
    <a:lvl9pPr marL="3657600" algn="l" defTabSz="914400" rtl="0" eaLnBrk="1" latinLnBrk="0" hangingPunct="1">
      <a:defRPr sz="2000" kern="1200">
        <a:solidFill>
          <a:schemeClr val="tx1"/>
        </a:solidFill>
        <a:latin typeface="Times New Roman" pitchFamily="18" charset="0"/>
        <a:ea typeface="+mn-ea"/>
        <a:cs typeface="Arabic Transparent" pitchFamily="2" charset="-7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6"/>
  <p:clrMru>
    <a:srgbClr val="FF9966"/>
    <a:srgbClr val="EAEAEA"/>
    <a:srgbClr val="D5FFFF"/>
    <a:srgbClr val="E1FFFF"/>
    <a:srgbClr val="EBFFFF"/>
    <a:srgbClr val="CCFFFF"/>
    <a:srgbClr val="FFFF99"/>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90668" autoAdjust="0"/>
    <p:restoredTop sz="94444" autoAdjust="0"/>
  </p:normalViewPr>
  <p:slideViewPr>
    <p:cSldViewPr>
      <p:cViewPr>
        <p:scale>
          <a:sx n="55" d="100"/>
          <a:sy n="55" d="100"/>
        </p:scale>
        <p:origin x="-1656" y="498"/>
      </p:cViewPr>
      <p:guideLst>
        <p:guide orient="horz" pos="2880"/>
        <p:guide pos="2160"/>
      </p:guideLst>
    </p:cSldViewPr>
  </p:slideViewPr>
  <p:outlineViewPr>
    <p:cViewPr>
      <p:scale>
        <a:sx n="20" d="100"/>
        <a:sy n="20"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depthPercent val="100"/>
      <c:rAngAx val="1"/>
    </c:view3D>
    <c:floor>
      <c:spPr>
        <a:solidFill>
          <a:srgbClr val="C0C0C0"/>
        </a:solidFill>
        <a:ln w="3175">
          <a:solidFill>
            <a:schemeClr val="tx1"/>
          </a:solidFill>
          <a:prstDash val="solid"/>
        </a:ln>
      </c:spPr>
    </c:floor>
    <c:sideWall>
      <c:spPr>
        <a:noFill/>
        <a:ln w="12700">
          <a:solidFill>
            <a:schemeClr val="tx1"/>
          </a:solidFill>
          <a:prstDash val="solid"/>
        </a:ln>
      </c:spPr>
    </c:sideWall>
    <c:backWall>
      <c:spPr>
        <a:noFill/>
        <a:ln w="12700">
          <a:solidFill>
            <a:schemeClr val="tx1"/>
          </a:solidFill>
          <a:prstDash val="solid"/>
        </a:ln>
      </c:spPr>
    </c:backWall>
    <c:plotArea>
      <c:layout/>
      <c:bar3DChart>
        <c:barDir val="col"/>
        <c:grouping val="clustered"/>
        <c:gapDepth val="0"/>
        <c:shape val="box"/>
        <c:axId val="84735872"/>
        <c:axId val="86233088"/>
        <c:axId val="0"/>
      </c:bar3DChart>
      <c:catAx>
        <c:axId val="84735872"/>
        <c:scaling>
          <c:orientation val="minMax"/>
        </c:scaling>
        <c:axPos val="b"/>
        <c:tickLblPos val="low"/>
        <c:spPr>
          <a:ln w="3175">
            <a:solidFill>
              <a:schemeClr val="tx1"/>
            </a:solidFill>
            <a:prstDash val="solid"/>
          </a:ln>
        </c:spPr>
        <c:txPr>
          <a:bodyPr rot="0" vert="horz"/>
          <a:lstStyle/>
          <a:p>
            <a:pPr>
              <a:defRPr sz="1525" b="1" i="0" u="none" strike="noStrike" baseline="0">
                <a:solidFill>
                  <a:schemeClr val="tx1"/>
                </a:solidFill>
                <a:latin typeface="Times New Roman (Arabic)"/>
                <a:ea typeface="Times New Roman (Arabic)"/>
                <a:cs typeface="Times New Roman (Arabic)"/>
              </a:defRPr>
            </a:pPr>
            <a:endParaRPr lang="en-US"/>
          </a:p>
        </c:txPr>
        <c:crossAx val="86233088"/>
        <c:crosses val="autoZero"/>
        <c:auto val="1"/>
        <c:lblAlgn val="ctr"/>
        <c:lblOffset val="100"/>
        <c:tickMarkSkip val="1"/>
      </c:catAx>
      <c:valAx>
        <c:axId val="86233088"/>
        <c:scaling>
          <c:orientation val="minMax"/>
        </c:scaling>
        <c:axPos val="l"/>
        <c:majorGridlines>
          <c:spPr>
            <a:ln w="3175">
              <a:solidFill>
                <a:schemeClr val="tx1"/>
              </a:solidFill>
              <a:prstDash val="solid"/>
            </a:ln>
          </c:spPr>
        </c:majorGridlines>
        <c:tickLblPos val="nextTo"/>
        <c:spPr>
          <a:ln w="3175">
            <a:solidFill>
              <a:schemeClr val="tx1"/>
            </a:solidFill>
            <a:prstDash val="solid"/>
          </a:ln>
        </c:spPr>
        <c:txPr>
          <a:bodyPr rot="0" vert="horz"/>
          <a:lstStyle/>
          <a:p>
            <a:pPr>
              <a:defRPr sz="1525" b="1" i="0" u="none" strike="noStrike" baseline="0">
                <a:solidFill>
                  <a:schemeClr val="tx1"/>
                </a:solidFill>
                <a:latin typeface="Times New Roman (Arabic)"/>
                <a:ea typeface="Times New Roman (Arabic)"/>
                <a:cs typeface="Times New Roman (Arabic)"/>
              </a:defRPr>
            </a:pPr>
            <a:endParaRPr lang="en-US"/>
          </a:p>
        </c:txPr>
        <c:crossAx val="84735872"/>
        <c:crosses val="autoZero"/>
        <c:crossBetween val="between"/>
      </c:valAx>
      <c:spPr>
        <a:noFill/>
        <a:ln w="25396">
          <a:noFill/>
        </a:ln>
      </c:spPr>
    </c:plotArea>
    <c:legend>
      <c:legendPos val="r"/>
      <c:layout>
        <c:manualLayout>
          <c:xMode val="edge"/>
          <c:yMode val="edge"/>
          <c:x val="0.89632829373650114"/>
          <c:y val="0.41444866920152096"/>
          <c:w val="9.5032397408207347E-2"/>
          <c:h val="0.17490494296577946"/>
        </c:manualLayout>
      </c:layout>
      <c:spPr>
        <a:noFill/>
        <a:ln w="3175">
          <a:solidFill>
            <a:schemeClr val="tx1"/>
          </a:solidFill>
          <a:prstDash val="solid"/>
        </a:ln>
      </c:spPr>
      <c:txPr>
        <a:bodyPr/>
        <a:lstStyle/>
        <a:p>
          <a:pPr>
            <a:defRPr sz="1400" b="1" i="0" u="none" strike="noStrike" baseline="0">
              <a:solidFill>
                <a:schemeClr val="tx1"/>
              </a:solidFill>
              <a:latin typeface="Times New Roman (Arabic)"/>
              <a:ea typeface="Times New Roman (Arabic)"/>
              <a:cs typeface="Times New Roman (Arabic)"/>
            </a:defRPr>
          </a:pPr>
          <a:endParaRPr lang="en-US"/>
        </a:p>
      </c:txPr>
    </c:legend>
    <c:plotVisOnly val="1"/>
    <c:dispBlanksAs val="gap"/>
  </c:chart>
  <c:spPr>
    <a:noFill/>
    <a:ln>
      <a:noFill/>
    </a:ln>
  </c:spPr>
  <c:txPr>
    <a:bodyPr/>
    <a:lstStyle/>
    <a:p>
      <a:pPr>
        <a:defRPr sz="1525" b="1" i="0" u="none" strike="noStrike" baseline="0">
          <a:solidFill>
            <a:schemeClr val="tx1"/>
          </a:solidFill>
          <a:latin typeface="Times New Roman (Arabic)"/>
          <a:ea typeface="Times New Roman (Arabic)"/>
          <a:cs typeface="Times New Roman (Arabic)"/>
        </a:defRPr>
      </a:pPr>
      <a:endParaRPr lang="en-US"/>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3884613" y="0"/>
            <a:ext cx="2971800"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cs typeface="Simplified Arabic Fixed" pitchFamily="49" charset="-78"/>
              </a:defRPr>
            </a:lvl1pPr>
          </a:lstStyle>
          <a:p>
            <a:pPr>
              <a:defRPr/>
            </a:pPr>
            <a:endParaRPr lang="en-US"/>
          </a:p>
        </p:txBody>
      </p:sp>
      <p:sp>
        <p:nvSpPr>
          <p:cNvPr id="12291" name="Rectangle 3"/>
          <p:cNvSpPr>
            <a:spLocks noGrp="1" noChangeArrowheads="1"/>
          </p:cNvSpPr>
          <p:nvPr>
            <p:ph type="dt" sz="quarter" idx="1"/>
          </p:nvPr>
        </p:nvSpPr>
        <p:spPr bwMode="auto">
          <a:xfrm>
            <a:off x="0" y="0"/>
            <a:ext cx="2971800"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smtClean="0">
                <a:cs typeface="Simplified Arabic Fixed" pitchFamily="49" charset="-78"/>
              </a:defRPr>
            </a:lvl1pPr>
          </a:lstStyle>
          <a:p>
            <a:pPr>
              <a:defRPr/>
            </a:pPr>
            <a:endParaRPr lang="en-US"/>
          </a:p>
        </p:txBody>
      </p:sp>
      <p:sp>
        <p:nvSpPr>
          <p:cNvPr id="12292" name="Rectangle 4"/>
          <p:cNvSpPr>
            <a:spLocks noGrp="1" noChangeArrowheads="1"/>
          </p:cNvSpPr>
          <p:nvPr>
            <p:ph type="ftr" sz="quarter" idx="2"/>
          </p:nvPr>
        </p:nvSpPr>
        <p:spPr bwMode="auto">
          <a:xfrm>
            <a:off x="3884613" y="9263063"/>
            <a:ext cx="2971800" cy="4873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cs typeface="Simplified Arabic Fixed" pitchFamily="49" charset="-78"/>
              </a:defRPr>
            </a:lvl1pPr>
          </a:lstStyle>
          <a:p>
            <a:pPr>
              <a:defRPr/>
            </a:pPr>
            <a:endParaRPr lang="en-US"/>
          </a:p>
        </p:txBody>
      </p:sp>
      <p:sp>
        <p:nvSpPr>
          <p:cNvPr id="12293" name="Rectangle 5"/>
          <p:cNvSpPr>
            <a:spLocks noGrp="1" noChangeArrowheads="1"/>
          </p:cNvSpPr>
          <p:nvPr>
            <p:ph type="sldNum" sz="quarter" idx="3"/>
          </p:nvPr>
        </p:nvSpPr>
        <p:spPr bwMode="auto">
          <a:xfrm>
            <a:off x="0" y="9263063"/>
            <a:ext cx="2971800" cy="4873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smtClean="0">
                <a:cs typeface="Simplified Arabic Fixed" pitchFamily="49" charset="-78"/>
              </a:defRPr>
            </a:lvl1pPr>
          </a:lstStyle>
          <a:p>
            <a:pPr>
              <a:defRPr/>
            </a:pPr>
            <a:fld id="{BE469AF6-A249-4BE7-972B-9ED5018179FB}" type="slidenum">
              <a:rPr lang="ar-SA"/>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3884613" y="0"/>
            <a:ext cx="2971800"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4099" name="Rectangle 3"/>
          <p:cNvSpPr>
            <a:spLocks noGrp="1" noChangeArrowheads="1"/>
          </p:cNvSpPr>
          <p:nvPr>
            <p:ph type="dt" idx="1"/>
          </p:nvPr>
        </p:nvSpPr>
        <p:spPr bwMode="auto">
          <a:xfrm>
            <a:off x="0" y="0"/>
            <a:ext cx="2971800"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smtClean="0"/>
            </a:lvl1pPr>
          </a:lstStyle>
          <a:p>
            <a:pPr>
              <a:defRPr/>
            </a:pPr>
            <a:endParaRPr lang="en-US"/>
          </a:p>
        </p:txBody>
      </p:sp>
      <p:sp>
        <p:nvSpPr>
          <p:cNvPr id="61444" name="Rectangle 4"/>
          <p:cNvSpPr>
            <a:spLocks noChangeArrowheads="1" noTextEdit="1"/>
          </p:cNvSpPr>
          <p:nvPr>
            <p:ph type="sldImg" idx="2"/>
          </p:nvPr>
        </p:nvSpPr>
        <p:spPr bwMode="auto">
          <a:xfrm>
            <a:off x="2058988" y="731838"/>
            <a:ext cx="2741612" cy="3656012"/>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14400" y="4630738"/>
            <a:ext cx="5027613" cy="4387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3884613" y="9263063"/>
            <a:ext cx="2971800" cy="4873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4103" name="Rectangle 7"/>
          <p:cNvSpPr>
            <a:spLocks noGrp="1" noChangeArrowheads="1"/>
          </p:cNvSpPr>
          <p:nvPr>
            <p:ph type="sldNum" sz="quarter" idx="5"/>
          </p:nvPr>
        </p:nvSpPr>
        <p:spPr bwMode="auto">
          <a:xfrm>
            <a:off x="0" y="9263063"/>
            <a:ext cx="2971800" cy="4873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smtClean="0">
                <a:cs typeface="Times New Roman" pitchFamily="18" charset="0"/>
              </a:defRPr>
            </a:lvl1pPr>
          </a:lstStyle>
          <a:p>
            <a:pPr>
              <a:defRPr/>
            </a:pPr>
            <a:fld id="{D86EE198-4DEA-4243-8B9B-D421E06ADDE0}" type="slidenum">
              <a:rPr lang="ar-SA"/>
              <a:pPr>
                <a:defRPr/>
              </a:pPr>
              <a:t>‹#›</a:t>
            </a:fld>
            <a:endParaRPr lang="en-US"/>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r" rtl="1"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r" rtl="1"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r" rtl="1"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r" rtl="1"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25A27B77-C9AB-4BF0-8E6C-71F3FAC8E6EF}" type="slidenum">
              <a:rPr lang="ar-SA"/>
              <a:pPr/>
              <a:t>2</a:t>
            </a:fld>
            <a:endParaRPr lang="en-US"/>
          </a:p>
        </p:txBody>
      </p:sp>
      <p:sp>
        <p:nvSpPr>
          <p:cNvPr id="62467" name="Rectangle 2"/>
          <p:cNvSpPr>
            <a:spLocks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endParaRPr lang="en-US" smtClean="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514350" y="2840038"/>
            <a:ext cx="5829300" cy="1960562"/>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028700" y="5181600"/>
            <a:ext cx="48006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smtClean="0"/>
              <a:t>انقر لتحرير نمط العنوان الثانوي الرئيسي</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E687369-B39B-46BC-AD0E-A2678B50CED9}" type="slidenum">
              <a:rPr lang="ar-SA"/>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1986459-9D9C-4E51-9A7A-C7815B08E725}"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4886325" y="812800"/>
            <a:ext cx="1457325" cy="7315200"/>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514350" y="812800"/>
            <a:ext cx="4219575" cy="73152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34F5579-5CA1-4C7B-A7C7-2AE1F72BEBAF}" type="slidenum">
              <a:rPr lang="ar-SA"/>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عنوان ونص فوق 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514350" y="812800"/>
            <a:ext cx="5829300" cy="1524000"/>
          </a:xfrm>
        </p:spPr>
        <p:txBody>
          <a:bodyPr/>
          <a:lstStyle/>
          <a:p>
            <a:r>
              <a:rPr lang="ar-SA" smtClean="0"/>
              <a:t>انقر لتحرير نمط العنوان الرئيسي</a:t>
            </a:r>
            <a:endParaRPr lang="en-US"/>
          </a:p>
        </p:txBody>
      </p:sp>
      <p:sp>
        <p:nvSpPr>
          <p:cNvPr id="3" name="عنصر نائب للنص 2"/>
          <p:cNvSpPr>
            <a:spLocks noGrp="1"/>
          </p:cNvSpPr>
          <p:nvPr>
            <p:ph type="body" sz="half" idx="1"/>
          </p:nvPr>
        </p:nvSpPr>
        <p:spPr>
          <a:xfrm>
            <a:off x="514350" y="2641600"/>
            <a:ext cx="5829300" cy="2667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514350" y="5461000"/>
            <a:ext cx="5829300" cy="2667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464DAED-9402-42DC-B21F-AD97F884FB70}" type="slidenum">
              <a:rPr lang="ar-SA"/>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514350" y="812800"/>
            <a:ext cx="5829300" cy="1524000"/>
          </a:xfrm>
        </p:spPr>
        <p:txBody>
          <a:bodyPr/>
          <a:lstStyle/>
          <a:p>
            <a:r>
              <a:rPr lang="ar-SA" smtClean="0"/>
              <a:t>انقر لتحرير نمط العنوان الرئيسي</a:t>
            </a:r>
            <a:endParaRPr lang="en-US"/>
          </a:p>
        </p:txBody>
      </p:sp>
      <p:sp>
        <p:nvSpPr>
          <p:cNvPr id="3" name="عنصر نائب للجدول 2"/>
          <p:cNvSpPr>
            <a:spLocks noGrp="1"/>
          </p:cNvSpPr>
          <p:nvPr>
            <p:ph type="tbl" idx="1"/>
          </p:nvPr>
        </p:nvSpPr>
        <p:spPr>
          <a:xfrm>
            <a:off x="514350" y="2641600"/>
            <a:ext cx="5829300" cy="5486400"/>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9927F6A-40F8-4AC1-AE0E-C28A85D6804F}"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946EAC9-F308-457D-AB25-57277E93D5D0}" type="slidenum">
              <a:rPr lang="ar-SA"/>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541338" y="5875338"/>
            <a:ext cx="5829300" cy="1816100"/>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541338" y="3875088"/>
            <a:ext cx="58293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8649ED8-F1CC-4A73-A435-5F73B9850F2B}" type="slidenum">
              <a:rPr lang="ar-SA"/>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514350" y="2641600"/>
            <a:ext cx="283845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3505200" y="2641600"/>
            <a:ext cx="283845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7BF8699-F7C7-49C9-9DB1-CD6CFD0325D5}" type="slidenum">
              <a:rPr lang="ar-SA"/>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342900" y="366713"/>
            <a:ext cx="6172200" cy="1524000"/>
          </a:xfrm>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342900" y="2046288"/>
            <a:ext cx="3030538"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342900" y="2900363"/>
            <a:ext cx="3030538"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3484563" y="2046288"/>
            <a:ext cx="3030537"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3484563" y="2900363"/>
            <a:ext cx="3030537"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42E639B-9F11-4E73-8FAC-35166DCA4841}" type="slidenum">
              <a:rPr lang="ar-SA"/>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251F7FF3-FE3E-49A3-98AC-D52DBFAB01C9}" type="slidenum">
              <a:rPr lang="ar-SA"/>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42683C9B-6B28-4163-BF0C-7C93286DE641}" type="slidenum">
              <a:rPr lang="ar-SA"/>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342900" y="363538"/>
            <a:ext cx="2255838" cy="154940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2681288" y="363538"/>
            <a:ext cx="3833812"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342900" y="1912938"/>
            <a:ext cx="225583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B1C318B-53AB-4004-8C49-048237FD8710}"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344613" y="6400800"/>
            <a:ext cx="4114800" cy="7556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344613" y="81756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عنصر نائب للنص 3"/>
          <p:cNvSpPr>
            <a:spLocks noGrp="1"/>
          </p:cNvSpPr>
          <p:nvPr>
            <p:ph type="body" sz="half" idx="2"/>
          </p:nvPr>
        </p:nvSpPr>
        <p:spPr>
          <a:xfrm>
            <a:off x="1344613" y="7156450"/>
            <a:ext cx="41148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2EC19B8-DFB7-4D27-825B-6FE740368756}"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514350" y="812800"/>
            <a:ext cx="5829300" cy="1524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514350" y="2641600"/>
            <a:ext cx="5829300" cy="5486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914900" y="8331200"/>
            <a:ext cx="142875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1029" name="Rectangle 5"/>
          <p:cNvSpPr>
            <a:spLocks noGrp="1" noChangeArrowheads="1"/>
          </p:cNvSpPr>
          <p:nvPr>
            <p:ph type="ftr" sz="quarter" idx="3"/>
          </p:nvPr>
        </p:nvSpPr>
        <p:spPr bwMode="auto">
          <a:xfrm>
            <a:off x="2343150" y="8331200"/>
            <a:ext cx="21717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p>
        </p:txBody>
      </p:sp>
      <p:sp>
        <p:nvSpPr>
          <p:cNvPr id="1030" name="Rectangle 6"/>
          <p:cNvSpPr>
            <a:spLocks noGrp="1" noChangeArrowheads="1"/>
          </p:cNvSpPr>
          <p:nvPr>
            <p:ph type="sldNum" sz="quarter" idx="4"/>
          </p:nvPr>
        </p:nvSpPr>
        <p:spPr bwMode="auto">
          <a:xfrm>
            <a:off x="514350" y="8331200"/>
            <a:ext cx="142875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smtClean="0">
                <a:cs typeface="Times New Roman" pitchFamily="18" charset="0"/>
              </a:defRPr>
            </a:lvl1pPr>
          </a:lstStyle>
          <a:p>
            <a:pPr>
              <a:defRPr/>
            </a:pPr>
            <a:fld id="{4DF84FA0-1F08-481D-AD62-04092827F695}" type="slidenum">
              <a:rPr lang="ar-SA"/>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rtl="1" eaLnBrk="0" fontAlgn="base" hangingPunct="0">
        <a:spcBef>
          <a:spcPct val="0"/>
        </a:spcBef>
        <a:spcAft>
          <a:spcPct val="0"/>
        </a:spcAft>
        <a:defRPr sz="4400">
          <a:solidFill>
            <a:schemeClr val="tx2"/>
          </a:solidFill>
          <a:latin typeface="+mj-lt"/>
          <a:ea typeface="+mj-ea"/>
          <a:cs typeface="+mj-cs"/>
        </a:defRPr>
      </a:lvl1pPr>
      <a:lvl2pPr algn="ctr" rtl="1" eaLnBrk="0" fontAlgn="base" hangingPunct="0">
        <a:spcBef>
          <a:spcPct val="0"/>
        </a:spcBef>
        <a:spcAft>
          <a:spcPct val="0"/>
        </a:spcAft>
        <a:defRPr sz="4400">
          <a:solidFill>
            <a:schemeClr val="tx2"/>
          </a:solidFill>
          <a:latin typeface="Times New Roman" pitchFamily="18" charset="0"/>
        </a:defRPr>
      </a:lvl2pPr>
      <a:lvl3pPr algn="ctr" rtl="1" eaLnBrk="0" fontAlgn="base" hangingPunct="0">
        <a:spcBef>
          <a:spcPct val="0"/>
        </a:spcBef>
        <a:spcAft>
          <a:spcPct val="0"/>
        </a:spcAft>
        <a:defRPr sz="4400">
          <a:solidFill>
            <a:schemeClr val="tx2"/>
          </a:solidFill>
          <a:latin typeface="Times New Roman" pitchFamily="18" charset="0"/>
        </a:defRPr>
      </a:lvl3pPr>
      <a:lvl4pPr algn="ctr" rtl="1" eaLnBrk="0" fontAlgn="base" hangingPunct="0">
        <a:spcBef>
          <a:spcPct val="0"/>
        </a:spcBef>
        <a:spcAft>
          <a:spcPct val="0"/>
        </a:spcAft>
        <a:defRPr sz="4400">
          <a:solidFill>
            <a:schemeClr val="tx2"/>
          </a:solidFill>
          <a:latin typeface="Times New Roman" pitchFamily="18" charset="0"/>
        </a:defRPr>
      </a:lvl4pPr>
      <a:lvl5pPr algn="ctr" rtl="1" eaLnBrk="0" fontAlgn="base" hangingPunct="0">
        <a:spcBef>
          <a:spcPct val="0"/>
        </a:spcBef>
        <a:spcAft>
          <a:spcPct val="0"/>
        </a:spcAft>
        <a:defRPr sz="4400">
          <a:solidFill>
            <a:schemeClr val="tx2"/>
          </a:solidFill>
          <a:latin typeface="Times New Roman" pitchFamily="18" charset="0"/>
        </a:defRPr>
      </a:lvl5pPr>
      <a:lvl6pPr marL="457200" algn="ctr" rtl="1" fontAlgn="base">
        <a:spcBef>
          <a:spcPct val="0"/>
        </a:spcBef>
        <a:spcAft>
          <a:spcPct val="0"/>
        </a:spcAft>
        <a:defRPr sz="4400">
          <a:solidFill>
            <a:schemeClr val="tx2"/>
          </a:solidFill>
          <a:latin typeface="Times New Roman" pitchFamily="18" charset="0"/>
        </a:defRPr>
      </a:lvl6pPr>
      <a:lvl7pPr marL="914400" algn="ctr" rtl="1" fontAlgn="base">
        <a:spcBef>
          <a:spcPct val="0"/>
        </a:spcBef>
        <a:spcAft>
          <a:spcPct val="0"/>
        </a:spcAft>
        <a:defRPr sz="4400">
          <a:solidFill>
            <a:schemeClr val="tx2"/>
          </a:solidFill>
          <a:latin typeface="Times New Roman" pitchFamily="18" charset="0"/>
        </a:defRPr>
      </a:lvl7pPr>
      <a:lvl8pPr marL="1371600" algn="ctr" rtl="1" fontAlgn="base">
        <a:spcBef>
          <a:spcPct val="0"/>
        </a:spcBef>
        <a:spcAft>
          <a:spcPct val="0"/>
        </a:spcAft>
        <a:defRPr sz="4400">
          <a:solidFill>
            <a:schemeClr val="tx2"/>
          </a:solidFill>
          <a:latin typeface="Times New Roman" pitchFamily="18" charset="0"/>
        </a:defRPr>
      </a:lvl8pPr>
      <a:lvl9pPr marL="1828800" algn="ctr" rtl="1" fontAlgn="base">
        <a:spcBef>
          <a:spcPct val="0"/>
        </a:spcBef>
        <a:spcAft>
          <a:spcPct val="0"/>
        </a:spcAft>
        <a:defRPr sz="4400">
          <a:solidFill>
            <a:schemeClr val="tx2"/>
          </a:solidFill>
          <a:latin typeface="Times New Roman" pitchFamily="18" charset="0"/>
        </a:defRPr>
      </a:lvl9pPr>
    </p:titleStyle>
    <p:bodyStyle>
      <a:lvl1pPr marL="342900" indent="-342900" algn="r" rtl="1" eaLnBrk="0" fontAlgn="base" hangingPunct="0">
        <a:spcBef>
          <a:spcPct val="20000"/>
        </a:spcBef>
        <a:spcAft>
          <a:spcPct val="0"/>
        </a:spcAft>
        <a:buChar char="•"/>
        <a:defRPr sz="3200">
          <a:solidFill>
            <a:schemeClr val="tx1"/>
          </a:solidFill>
          <a:latin typeface="+mn-lt"/>
          <a:ea typeface="+mn-ea"/>
          <a:cs typeface="+mn-cs"/>
        </a:defRPr>
      </a:lvl1pPr>
      <a:lvl2pPr marL="742950" indent="-285750" algn="r" rtl="1" eaLnBrk="0" fontAlgn="base" hangingPunct="0">
        <a:spcBef>
          <a:spcPct val="20000"/>
        </a:spcBef>
        <a:spcAft>
          <a:spcPct val="0"/>
        </a:spcAft>
        <a:buChar char="–"/>
        <a:defRPr sz="2800">
          <a:solidFill>
            <a:schemeClr val="tx1"/>
          </a:solidFill>
          <a:latin typeface="+mn-lt"/>
        </a:defRPr>
      </a:lvl2pPr>
      <a:lvl3pPr marL="1143000" indent="-228600" algn="r" rtl="1" eaLnBrk="0" fontAlgn="base" hangingPunct="0">
        <a:spcBef>
          <a:spcPct val="20000"/>
        </a:spcBef>
        <a:spcAft>
          <a:spcPct val="0"/>
        </a:spcAft>
        <a:buChar char="•"/>
        <a:defRPr sz="2400">
          <a:solidFill>
            <a:schemeClr val="tx1"/>
          </a:solidFill>
          <a:latin typeface="+mn-lt"/>
        </a:defRPr>
      </a:lvl3pPr>
      <a:lvl4pPr marL="1600200" indent="-228600" algn="r" rtl="1" eaLnBrk="0" fontAlgn="base" hangingPunct="0">
        <a:spcBef>
          <a:spcPct val="20000"/>
        </a:spcBef>
        <a:spcAft>
          <a:spcPct val="0"/>
        </a:spcAft>
        <a:buChar char="–"/>
        <a:defRPr sz="2000">
          <a:solidFill>
            <a:schemeClr val="tx1"/>
          </a:solidFill>
          <a:latin typeface="+mn-lt"/>
        </a:defRPr>
      </a:lvl4pPr>
      <a:lvl5pPr marL="2057400" indent="-228600" algn="r" rtl="1" eaLnBrk="0" fontAlgn="base" hangingPunct="0">
        <a:spcBef>
          <a:spcPct val="20000"/>
        </a:spcBef>
        <a:spcAft>
          <a:spcPct val="0"/>
        </a:spcAft>
        <a:buChar char="»"/>
        <a:defRPr sz="2000">
          <a:solidFill>
            <a:schemeClr val="tx1"/>
          </a:solidFill>
          <a:latin typeface="+mn-lt"/>
        </a:defRPr>
      </a:lvl5pPr>
      <a:lvl6pPr marL="2514600" indent="-228600" algn="r" rtl="1" fontAlgn="base">
        <a:spcBef>
          <a:spcPct val="20000"/>
        </a:spcBef>
        <a:spcAft>
          <a:spcPct val="0"/>
        </a:spcAft>
        <a:buChar char="»"/>
        <a:defRPr sz="2000">
          <a:solidFill>
            <a:schemeClr val="tx1"/>
          </a:solidFill>
          <a:latin typeface="+mn-lt"/>
        </a:defRPr>
      </a:lvl6pPr>
      <a:lvl7pPr marL="2971800" indent="-228600" algn="r" rtl="1" fontAlgn="base">
        <a:spcBef>
          <a:spcPct val="20000"/>
        </a:spcBef>
        <a:spcAft>
          <a:spcPct val="0"/>
        </a:spcAft>
        <a:buChar char="»"/>
        <a:defRPr sz="2000">
          <a:solidFill>
            <a:schemeClr val="tx1"/>
          </a:solidFill>
          <a:latin typeface="+mn-lt"/>
        </a:defRPr>
      </a:lvl7pPr>
      <a:lvl8pPr marL="3429000" indent="-228600" algn="r" rtl="1" fontAlgn="base">
        <a:spcBef>
          <a:spcPct val="20000"/>
        </a:spcBef>
        <a:spcAft>
          <a:spcPct val="0"/>
        </a:spcAft>
        <a:buChar char="»"/>
        <a:defRPr sz="2000">
          <a:solidFill>
            <a:schemeClr val="tx1"/>
          </a:solidFill>
          <a:latin typeface="+mn-lt"/>
        </a:defRPr>
      </a:lvl8pPr>
      <a:lvl9pPr marL="3886200" indent="-228600" algn="r" rtl="1"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audio" Target="../media/audio2.wav"/><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DDDDDD"/>
            </a:gs>
          </a:gsLst>
          <a:lin ang="18900000" scaled="1"/>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28600" y="381000"/>
            <a:ext cx="6324600" cy="8458200"/>
          </a:xfrm>
          <a:noFill/>
          <a:ln w="50800" cap="flat">
            <a:solidFill>
              <a:schemeClr val="tx1"/>
            </a:solidFill>
            <a:prstDash val="lgDashDotDot"/>
          </a:ln>
        </p:spPr>
        <p:txBody>
          <a:bodyPr/>
          <a:lstStyle/>
          <a:p>
            <a:pPr eaLnBrk="1" hangingPunct="1"/>
            <a:r>
              <a:rPr lang="ar-LB" sz="3600" b="1" smtClean="0">
                <a:cs typeface="Diwani Letter" pitchFamily="2" charset="-78"/>
              </a:rPr>
              <a:t>المنهج الاسلامي</a:t>
            </a:r>
            <a:r>
              <a:rPr lang="ar-LB" sz="3600" b="1" smtClean="0">
                <a:cs typeface="DecoType Naskh Special" pitchFamily="2" charset="-78"/>
              </a:rPr>
              <a:t/>
            </a:r>
            <a:br>
              <a:rPr lang="ar-LB" sz="3600" b="1" smtClean="0">
                <a:cs typeface="DecoType Naskh Special" pitchFamily="2" charset="-78"/>
              </a:rPr>
            </a:br>
            <a:r>
              <a:rPr lang="ar-LB" sz="3600" b="1" smtClean="0">
                <a:cs typeface="DecoType Naskh Special" pitchFamily="2" charset="-78"/>
              </a:rPr>
              <a:t/>
            </a:r>
            <a:br>
              <a:rPr lang="ar-LB" sz="3600" b="1" smtClean="0">
                <a:cs typeface="DecoType Naskh Special" pitchFamily="2" charset="-78"/>
              </a:rPr>
            </a:br>
            <a:r>
              <a:rPr lang="ar-LB" sz="3600" b="1" smtClean="0">
                <a:cs typeface="Diwani Letter" pitchFamily="2" charset="-78"/>
              </a:rPr>
              <a:t>فـي</a:t>
            </a:r>
            <a:br>
              <a:rPr lang="ar-LB" sz="3600" b="1" smtClean="0">
                <a:cs typeface="Diwani Letter" pitchFamily="2" charset="-78"/>
              </a:rPr>
            </a:br>
            <a:r>
              <a:rPr lang="ar-LB" b="1" smtClean="0">
                <a:cs typeface="DecoType Thuluth" pitchFamily="2" charset="-78"/>
              </a:rPr>
              <a:t/>
            </a:r>
            <a:br>
              <a:rPr lang="ar-LB" b="1" smtClean="0">
                <a:cs typeface="DecoType Thuluth" pitchFamily="2" charset="-78"/>
              </a:rPr>
            </a:br>
            <a:r>
              <a:rPr lang="ar-LB" b="1" smtClean="0">
                <a:cs typeface="DecoType Thuluth" pitchFamily="2" charset="-78"/>
              </a:rPr>
              <a:t>القيادة وإدارة التغيير</a:t>
            </a:r>
            <a:r>
              <a:rPr lang="ar-JO" b="1" smtClean="0">
                <a:cs typeface="DecoType Thuluth" pitchFamily="2" charset="-78"/>
              </a:rPr>
              <a:t/>
            </a:r>
            <a:br>
              <a:rPr lang="ar-JO" b="1" smtClean="0">
                <a:cs typeface="DecoType Thuluth" pitchFamily="2" charset="-78"/>
              </a:rPr>
            </a:br>
            <a:r>
              <a:rPr lang="ar-JO" b="1" smtClean="0">
                <a:cs typeface="DecoType Thuluth" pitchFamily="2" charset="-78"/>
              </a:rPr>
              <a:t/>
            </a:r>
            <a:br>
              <a:rPr lang="ar-JO" b="1" smtClean="0">
                <a:cs typeface="DecoType Thuluth" pitchFamily="2" charset="-78"/>
              </a:rPr>
            </a:br>
            <a:r>
              <a:rPr lang="ar-JO" b="1" smtClean="0">
                <a:cs typeface="DecoType Thuluth" pitchFamily="2" charset="-78"/>
              </a:rPr>
              <a:t>محمد قوصيني</a:t>
            </a:r>
            <a:br>
              <a:rPr lang="ar-JO" b="1" smtClean="0">
                <a:cs typeface="DecoType Thuluth" pitchFamily="2" charset="-78"/>
              </a:rPr>
            </a:br>
            <a:r>
              <a:rPr lang="ar-JO" b="1" smtClean="0">
                <a:cs typeface="DecoType Thuluth" pitchFamily="2" charset="-78"/>
              </a:rPr>
              <a:t>معهد الادارة و القيادة – بريطانيا</a:t>
            </a:r>
            <a:br>
              <a:rPr lang="ar-JO" b="1" smtClean="0">
                <a:cs typeface="DecoType Thuluth" pitchFamily="2" charset="-78"/>
              </a:rPr>
            </a:br>
            <a:r>
              <a:rPr lang="ar-JO" b="1" smtClean="0">
                <a:cs typeface="DecoType Thuluth" pitchFamily="2" charset="-78"/>
              </a:rPr>
              <a:t>00962795164831</a:t>
            </a:r>
            <a:endParaRPr lang="en-US" b="1" smtClean="0">
              <a:cs typeface="DecoType Thuluth" pitchFamily="2" charset="-78"/>
            </a:endParaRPr>
          </a:p>
        </p:txBody>
      </p:sp>
      <p:sp>
        <p:nvSpPr>
          <p:cNvPr id="3075" name="Text Box 4"/>
          <p:cNvSpPr txBox="1">
            <a:spLocks noChangeArrowheads="1"/>
          </p:cNvSpPr>
          <p:nvPr/>
        </p:nvSpPr>
        <p:spPr bwMode="auto">
          <a:xfrm>
            <a:off x="533400" y="609600"/>
            <a:ext cx="2133600" cy="396875"/>
          </a:xfrm>
          <a:prstGeom prst="rect">
            <a:avLst/>
          </a:prstGeom>
          <a:noFill/>
          <a:ln w="9525">
            <a:noFill/>
            <a:miter lim="800000"/>
            <a:headEnd/>
            <a:tailEnd/>
          </a:ln>
        </p:spPr>
        <p:txBody>
          <a:bodyPr>
            <a:spAutoFit/>
          </a:bodyPr>
          <a:lstStyle/>
          <a:p>
            <a:pPr>
              <a:spcBef>
                <a:spcPct val="50000"/>
              </a:spcBef>
            </a:pPr>
            <a:endParaRPr lang="en-US"/>
          </a:p>
        </p:txBody>
      </p:sp>
      <p:pic>
        <p:nvPicPr>
          <p:cNvPr id="2053" name="Picture 5" descr="BBL Logo"/>
          <p:cNvPicPr>
            <a:picLocks noChangeAspect="1" noChangeArrowheads="1"/>
          </p:cNvPicPr>
          <p:nvPr/>
        </p:nvPicPr>
        <p:blipFill>
          <a:blip r:embed="rId3"/>
          <a:srcRect/>
          <a:stretch>
            <a:fillRect/>
          </a:stretch>
        </p:blipFill>
        <p:spPr bwMode="auto">
          <a:xfrm>
            <a:off x="381000" y="635000"/>
            <a:ext cx="1219200" cy="355600"/>
          </a:xfrm>
          <a:prstGeom prst="rect">
            <a:avLst/>
          </a:prstGeom>
          <a:gradFill rotWithShape="0">
            <a:gsLst>
              <a:gs pos="0">
                <a:srgbClr val="DDDDDD"/>
              </a:gs>
              <a:gs pos="100000">
                <a:srgbClr val="DDDDDD">
                  <a:gamma/>
                  <a:tint val="73725"/>
                  <a:invGamma/>
                </a:srgbClr>
              </a:gs>
            </a:gsLst>
            <a:lin ang="5400000" scaled="1"/>
          </a:gradFill>
          <a:effectLst>
            <a:outerShdw dist="107763" dir="18900000" algn="ctr" rotWithShape="0">
              <a:srgbClr val="808080"/>
            </a:outerShdw>
          </a:effectLst>
        </p:spPr>
      </p:pic>
      <p:sp>
        <p:nvSpPr>
          <p:cNvPr id="3077" name="Text Box 9"/>
          <p:cNvSpPr txBox="1">
            <a:spLocks noChangeArrowheads="1"/>
          </p:cNvSpPr>
          <p:nvPr/>
        </p:nvSpPr>
        <p:spPr bwMode="auto">
          <a:xfrm>
            <a:off x="5638800" y="8458200"/>
            <a:ext cx="914400" cy="366713"/>
          </a:xfrm>
          <a:prstGeom prst="rect">
            <a:avLst/>
          </a:prstGeom>
          <a:noFill/>
          <a:ln w="9525">
            <a:noFill/>
            <a:miter lim="800000"/>
            <a:headEnd/>
            <a:tailEnd/>
          </a:ln>
        </p:spPr>
        <p:txBody>
          <a:bodyPr>
            <a:spAutoFit/>
          </a:bodyPr>
          <a:lstStyle/>
          <a:p>
            <a:pPr>
              <a:spcBef>
                <a:spcPct val="50000"/>
              </a:spcBef>
            </a:pPr>
            <a:r>
              <a:rPr lang="ar-SA" sz="1800"/>
              <a:t>م.ز</a:t>
            </a:r>
            <a:endParaRPr lang="en-US" sz="1800"/>
          </a:p>
        </p:txBody>
      </p:sp>
    </p:spTree>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عنصر نائب لرقم الشريحة 3"/>
          <p:cNvSpPr>
            <a:spLocks noGrp="1"/>
          </p:cNvSpPr>
          <p:nvPr>
            <p:ph type="sldNum" sz="quarter" idx="12"/>
          </p:nvPr>
        </p:nvSpPr>
        <p:spPr>
          <a:noFill/>
        </p:spPr>
        <p:txBody>
          <a:bodyPr/>
          <a:lstStyle/>
          <a:p>
            <a:fld id="{EF603A80-2A59-44BF-91EF-80FCCCFAAA3E}" type="slidenum">
              <a:rPr lang="ar-SA"/>
              <a:pPr/>
              <a:t>10</a:t>
            </a:fld>
            <a:endParaRPr lang="en-US"/>
          </a:p>
        </p:txBody>
      </p:sp>
      <p:sp>
        <p:nvSpPr>
          <p:cNvPr id="11267" name="Text Box 2"/>
          <p:cNvSpPr txBox="1">
            <a:spLocks noChangeArrowheads="1"/>
          </p:cNvSpPr>
          <p:nvPr/>
        </p:nvSpPr>
        <p:spPr bwMode="auto">
          <a:xfrm>
            <a:off x="533400" y="1143000"/>
            <a:ext cx="5791200" cy="457200"/>
          </a:xfrm>
          <a:prstGeom prst="rect">
            <a:avLst/>
          </a:prstGeom>
          <a:noFill/>
          <a:ln w="9525">
            <a:noFill/>
            <a:miter lim="800000"/>
            <a:headEnd/>
            <a:tailEnd/>
          </a:ln>
        </p:spPr>
        <p:txBody>
          <a:bodyPr>
            <a:spAutoFit/>
          </a:bodyPr>
          <a:lstStyle/>
          <a:p>
            <a:pPr>
              <a:spcBef>
                <a:spcPct val="50000"/>
              </a:spcBef>
            </a:pPr>
            <a:endParaRPr lang="en-US" sz="2400">
              <a:cs typeface="Simplified Arabic Fixed" pitchFamily="49" charset="-78"/>
            </a:endParaRPr>
          </a:p>
        </p:txBody>
      </p:sp>
      <p:sp>
        <p:nvSpPr>
          <p:cNvPr id="11268" name="Text Box 3"/>
          <p:cNvSpPr txBox="1">
            <a:spLocks noChangeArrowheads="1"/>
          </p:cNvSpPr>
          <p:nvPr/>
        </p:nvSpPr>
        <p:spPr bwMode="auto">
          <a:xfrm>
            <a:off x="457200" y="228600"/>
            <a:ext cx="5867400" cy="1038225"/>
          </a:xfrm>
          <a:prstGeom prst="rect">
            <a:avLst/>
          </a:prstGeom>
          <a:noFill/>
          <a:ln w="9525">
            <a:noFill/>
            <a:miter lim="800000"/>
            <a:headEnd/>
            <a:tailEnd/>
          </a:ln>
        </p:spPr>
        <p:txBody>
          <a:bodyPr>
            <a:spAutoFit/>
          </a:bodyPr>
          <a:lstStyle/>
          <a:p>
            <a:pPr>
              <a:spcBef>
                <a:spcPct val="50000"/>
              </a:spcBef>
            </a:pPr>
            <a:r>
              <a:rPr lang="ar-SA" b="1" u="sng">
                <a:cs typeface="Andalus" pitchFamily="2" charset="-78"/>
              </a:rPr>
              <a:t>من مواصفات القائد الناجح :</a:t>
            </a:r>
          </a:p>
          <a:p>
            <a:pPr algn="ctr">
              <a:spcBef>
                <a:spcPct val="50000"/>
              </a:spcBef>
            </a:pPr>
            <a:r>
              <a:rPr lang="ar-SA" sz="2800" b="1">
                <a:cs typeface="Andalus" pitchFamily="2" charset="-78"/>
              </a:rPr>
              <a:t>”المقومات الشخصية ”</a:t>
            </a:r>
            <a:endParaRPr lang="en-US" sz="2800" b="1">
              <a:cs typeface="Andalus" pitchFamily="2" charset="-78"/>
            </a:endParaRPr>
          </a:p>
        </p:txBody>
      </p:sp>
      <p:sp>
        <p:nvSpPr>
          <p:cNvPr id="11269" name="Text Box 4"/>
          <p:cNvSpPr txBox="1">
            <a:spLocks noChangeArrowheads="1"/>
          </p:cNvSpPr>
          <p:nvPr/>
        </p:nvSpPr>
        <p:spPr bwMode="auto">
          <a:xfrm>
            <a:off x="76200" y="1295400"/>
            <a:ext cx="6629400" cy="6775450"/>
          </a:xfrm>
          <a:prstGeom prst="rect">
            <a:avLst/>
          </a:prstGeom>
          <a:noFill/>
          <a:ln w="15875">
            <a:solidFill>
              <a:srgbClr val="993300"/>
            </a:solidFill>
            <a:miter lim="800000"/>
            <a:headEnd/>
            <a:tailEnd/>
          </a:ln>
        </p:spPr>
        <p:txBody>
          <a:bodyPr>
            <a:spAutoFit/>
          </a:bodyPr>
          <a:lstStyle/>
          <a:p>
            <a:pPr>
              <a:spcBef>
                <a:spcPct val="50000"/>
              </a:spcBef>
            </a:pPr>
            <a:r>
              <a:rPr lang="ar-SA" b="1" u="sng"/>
              <a:t>الشجــاعــة :</a:t>
            </a:r>
          </a:p>
          <a:p>
            <a:pPr>
              <a:spcBef>
                <a:spcPct val="50000"/>
              </a:spcBef>
            </a:pPr>
            <a:r>
              <a:rPr lang="ar-SA" sz="2400" b="1"/>
              <a:t>الشجاعة </a:t>
            </a:r>
            <a:r>
              <a:rPr lang="ar-SA"/>
              <a:t>هي القوة النفسية المنضبطة في مواجهة المشكلات والاخطار بروية وتدبر دون تردد .</a:t>
            </a:r>
          </a:p>
          <a:p>
            <a:pPr>
              <a:spcBef>
                <a:spcPct val="50000"/>
              </a:spcBef>
            </a:pPr>
            <a:r>
              <a:rPr lang="ar-SA"/>
              <a:t>تداول المشورة وتقليب الافكار يكون </a:t>
            </a:r>
            <a:r>
              <a:rPr lang="ar-SA" b="1" u="sng">
                <a:solidFill>
                  <a:schemeClr val="accent1"/>
                </a:solidFill>
              </a:rPr>
              <a:t>قبل</a:t>
            </a:r>
            <a:r>
              <a:rPr lang="ar-SA"/>
              <a:t> اتخاذ القرار .. </a:t>
            </a:r>
          </a:p>
          <a:p>
            <a:pPr>
              <a:spcBef>
                <a:spcPct val="50000"/>
              </a:spcBef>
            </a:pPr>
            <a:r>
              <a:rPr lang="ar-SA"/>
              <a:t>اما </a:t>
            </a:r>
            <a:r>
              <a:rPr lang="ar-SA" b="1" u="sng">
                <a:solidFill>
                  <a:schemeClr val="accent1"/>
                </a:solidFill>
              </a:rPr>
              <a:t>بعد</a:t>
            </a:r>
            <a:r>
              <a:rPr lang="ar-SA" b="1"/>
              <a:t> </a:t>
            </a:r>
            <a:r>
              <a:rPr lang="ar-SA"/>
              <a:t>اتخاذ القرار, فانه </a:t>
            </a:r>
            <a:r>
              <a:rPr lang="ar-SA" b="1" u="sng">
                <a:solidFill>
                  <a:schemeClr val="accent1"/>
                </a:solidFill>
              </a:rPr>
              <a:t>تردد</a:t>
            </a:r>
            <a:r>
              <a:rPr lang="ar-SA"/>
              <a:t>, والتردد مضيعة للفرص , مثار للخلاف .</a:t>
            </a:r>
          </a:p>
          <a:p>
            <a:pPr>
              <a:spcBef>
                <a:spcPct val="50000"/>
              </a:spcBef>
            </a:pPr>
            <a:r>
              <a:rPr lang="ar-SA" b="1" u="sng"/>
              <a:t>وقد تتجلى الشجاعة في:</a:t>
            </a:r>
          </a:p>
          <a:p>
            <a:pPr lvl="1">
              <a:spcBef>
                <a:spcPct val="50000"/>
              </a:spcBef>
              <a:buClr>
                <a:schemeClr val="accent2"/>
              </a:buClr>
              <a:buSzPct val="65000"/>
              <a:buFont typeface="Wingdings" pitchFamily="2" charset="2"/>
              <a:buChar char="v"/>
            </a:pPr>
            <a:r>
              <a:rPr lang="ar-SA"/>
              <a:t>كبح جماح الغضب.</a:t>
            </a:r>
          </a:p>
          <a:p>
            <a:pPr lvl="1">
              <a:spcBef>
                <a:spcPct val="50000"/>
              </a:spcBef>
              <a:buClr>
                <a:schemeClr val="accent2"/>
              </a:buClr>
              <a:buSzPct val="65000"/>
              <a:buFont typeface="Wingdings" pitchFamily="2" charset="2"/>
              <a:buChar char="v"/>
            </a:pPr>
            <a:r>
              <a:rPr lang="ar-SA"/>
              <a:t>الاعتراف بالخطأ   الاعتذار عما يستوجب الاعتذار.</a:t>
            </a:r>
          </a:p>
          <a:p>
            <a:pPr>
              <a:spcBef>
                <a:spcPct val="50000"/>
              </a:spcBef>
              <a:buClr>
                <a:schemeClr val="accent2"/>
              </a:buClr>
              <a:buSzPct val="65000"/>
              <a:buFont typeface="Wingdings" pitchFamily="2" charset="2"/>
              <a:buNone/>
            </a:pPr>
            <a:r>
              <a:rPr lang="ar-SA" sz="1800" b="1" u="sng">
                <a:solidFill>
                  <a:schemeClr val="accent2"/>
                </a:solidFill>
              </a:rPr>
              <a:t>امثلــة :</a:t>
            </a:r>
          </a:p>
          <a:p>
            <a:pPr lvl="1">
              <a:spcBef>
                <a:spcPct val="50000"/>
              </a:spcBef>
              <a:buClr>
                <a:schemeClr val="accent2"/>
              </a:buClr>
              <a:buSzPct val="55000"/>
              <a:buFont typeface="Wingdings" pitchFamily="2" charset="2"/>
              <a:buChar char="v"/>
            </a:pPr>
            <a:r>
              <a:rPr lang="ar-SA" sz="1600">
                <a:solidFill>
                  <a:schemeClr val="accent2"/>
                </a:solidFill>
              </a:rPr>
              <a:t>قرار النبي (ص) مواجهة اعدائه خارج المدينة يوم أحد.</a:t>
            </a:r>
          </a:p>
          <a:p>
            <a:pPr lvl="1">
              <a:spcBef>
                <a:spcPct val="50000"/>
              </a:spcBef>
              <a:buClr>
                <a:schemeClr val="accent2"/>
              </a:buClr>
              <a:buSzPct val="55000"/>
              <a:buFont typeface="Wingdings" pitchFamily="2" charset="2"/>
              <a:buChar char="v"/>
            </a:pPr>
            <a:r>
              <a:rPr lang="ar-SA" sz="1600">
                <a:solidFill>
                  <a:schemeClr val="accent2"/>
                </a:solidFill>
              </a:rPr>
              <a:t>شجاعته (ص) في مرحلة الاستضعاف بمكة: </a:t>
            </a:r>
            <a:r>
              <a:rPr lang="ar-SA" sz="1600">
                <a:solidFill>
                  <a:schemeClr val="accent2"/>
                </a:solidFill>
                <a:cs typeface="Andalus" pitchFamily="2" charset="-78"/>
              </a:rPr>
              <a:t>”شاهت الوجوه أنما جئتكم بالذبح“</a:t>
            </a:r>
          </a:p>
          <a:p>
            <a:pPr lvl="1">
              <a:spcBef>
                <a:spcPct val="50000"/>
              </a:spcBef>
              <a:buClr>
                <a:schemeClr val="accent2"/>
              </a:buClr>
              <a:buSzPct val="55000"/>
              <a:buFont typeface="Wingdings" pitchFamily="2" charset="2"/>
              <a:buChar char="v"/>
            </a:pPr>
            <a:r>
              <a:rPr lang="ar-SA" sz="1600">
                <a:solidFill>
                  <a:schemeClr val="accent2"/>
                </a:solidFill>
              </a:rPr>
              <a:t>شجاعته (ص) في المواقف الصعبة (يوم أحد ويوم حنين) وقول علي (كرم الله وجهه) :    </a:t>
            </a:r>
            <a:r>
              <a:rPr lang="ar-SA" sz="1600">
                <a:solidFill>
                  <a:schemeClr val="accent2"/>
                </a:solidFill>
                <a:cs typeface="Andalus" pitchFamily="2" charset="-78"/>
              </a:rPr>
              <a:t>” كنا اذا حمي الوطيس احتمينا برسول الله (ص) ” </a:t>
            </a:r>
          </a:p>
          <a:p>
            <a:pPr lvl="1">
              <a:spcBef>
                <a:spcPct val="50000"/>
              </a:spcBef>
              <a:buClr>
                <a:schemeClr val="accent2"/>
              </a:buClr>
              <a:buSzPct val="55000"/>
              <a:buFont typeface="Wingdings" pitchFamily="2" charset="2"/>
              <a:buChar char="v"/>
            </a:pPr>
            <a:r>
              <a:rPr lang="ar-SA" sz="1600">
                <a:solidFill>
                  <a:schemeClr val="accent2"/>
                </a:solidFill>
              </a:rPr>
              <a:t>شجاعة خالد (رض) في الانسجاب في غزوة مؤتة.</a:t>
            </a:r>
          </a:p>
          <a:p>
            <a:pPr lvl="1">
              <a:spcBef>
                <a:spcPct val="50000"/>
              </a:spcBef>
              <a:buClr>
                <a:schemeClr val="accent2"/>
              </a:buClr>
              <a:buSzPct val="65000"/>
              <a:buFont typeface="Wingdings" pitchFamily="2" charset="2"/>
              <a:buChar char="v"/>
            </a:pPr>
            <a:r>
              <a:rPr lang="ar-SA" sz="1400" b="1">
                <a:solidFill>
                  <a:schemeClr val="accent2"/>
                </a:solidFill>
                <a:cs typeface="Andalus" pitchFamily="2" charset="-78"/>
              </a:rPr>
              <a:t>”</a:t>
            </a:r>
            <a:r>
              <a:rPr lang="ar-SA" sz="1400">
                <a:solidFill>
                  <a:schemeClr val="accent2"/>
                </a:solidFill>
                <a:cs typeface="Andalus" pitchFamily="2" charset="-78"/>
              </a:rPr>
              <a:t>اصابت امرأة</a:t>
            </a:r>
            <a:r>
              <a:rPr lang="ar-SA" sz="1600">
                <a:solidFill>
                  <a:schemeClr val="accent2"/>
                </a:solidFill>
                <a:cs typeface="Andalus" pitchFamily="2" charset="-78"/>
              </a:rPr>
              <a:t> واخطأ عمر“</a:t>
            </a:r>
          </a:p>
          <a:p>
            <a:pPr lvl="1">
              <a:spcBef>
                <a:spcPct val="50000"/>
              </a:spcBef>
              <a:buClr>
                <a:schemeClr val="accent2"/>
              </a:buClr>
              <a:buSzPct val="55000"/>
              <a:buFont typeface="Wingdings" pitchFamily="2" charset="2"/>
              <a:buChar char="v"/>
            </a:pPr>
            <a:r>
              <a:rPr lang="ar-SA" sz="1600">
                <a:solidFill>
                  <a:schemeClr val="accent2"/>
                </a:solidFill>
              </a:rPr>
              <a:t>شجاعة أحد القادة العرب في العصر الحديث </a:t>
            </a:r>
            <a:r>
              <a:rPr lang="ar-SA" sz="1600">
                <a:solidFill>
                  <a:schemeClr val="accent2"/>
                </a:solidFill>
                <a:cs typeface="Andalus" pitchFamily="2" charset="-78"/>
              </a:rPr>
              <a:t>:</a:t>
            </a:r>
          </a:p>
          <a:p>
            <a:pPr>
              <a:spcBef>
                <a:spcPct val="50000"/>
              </a:spcBef>
            </a:pPr>
            <a:r>
              <a:rPr lang="ar-SA" sz="1600">
                <a:solidFill>
                  <a:schemeClr val="accent2"/>
                </a:solidFill>
                <a:cs typeface="Andalus" pitchFamily="2" charset="-78"/>
              </a:rPr>
              <a:t>”سنحاربكم من بيت الى بيت ومن قرية الى قرية“” ما اخذ بالقوة لا يستردّ بغير القوة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عنصر نائب لرقم الشريحة 3"/>
          <p:cNvSpPr>
            <a:spLocks noGrp="1"/>
          </p:cNvSpPr>
          <p:nvPr>
            <p:ph type="sldNum" sz="quarter" idx="12"/>
          </p:nvPr>
        </p:nvSpPr>
        <p:spPr>
          <a:noFill/>
        </p:spPr>
        <p:txBody>
          <a:bodyPr/>
          <a:lstStyle/>
          <a:p>
            <a:fld id="{5632B892-91CC-4E64-8DA4-9792C52B54A7}" type="slidenum">
              <a:rPr lang="ar-SA"/>
              <a:pPr/>
              <a:t>11</a:t>
            </a:fld>
            <a:endParaRPr lang="en-US"/>
          </a:p>
        </p:txBody>
      </p:sp>
      <p:sp>
        <p:nvSpPr>
          <p:cNvPr id="12291" name="Text Box 2"/>
          <p:cNvSpPr txBox="1">
            <a:spLocks noChangeArrowheads="1"/>
          </p:cNvSpPr>
          <p:nvPr/>
        </p:nvSpPr>
        <p:spPr bwMode="auto">
          <a:xfrm>
            <a:off x="533400" y="1143000"/>
            <a:ext cx="5791200" cy="457200"/>
          </a:xfrm>
          <a:prstGeom prst="rect">
            <a:avLst/>
          </a:prstGeom>
          <a:noFill/>
          <a:ln w="9525">
            <a:noFill/>
            <a:miter lim="800000"/>
            <a:headEnd/>
            <a:tailEnd/>
          </a:ln>
        </p:spPr>
        <p:txBody>
          <a:bodyPr>
            <a:spAutoFit/>
          </a:bodyPr>
          <a:lstStyle/>
          <a:p>
            <a:pPr>
              <a:spcBef>
                <a:spcPct val="50000"/>
              </a:spcBef>
            </a:pPr>
            <a:endParaRPr lang="en-US" sz="2400">
              <a:cs typeface="Simplified Arabic Fixed" pitchFamily="49" charset="-78"/>
            </a:endParaRPr>
          </a:p>
        </p:txBody>
      </p:sp>
      <p:sp>
        <p:nvSpPr>
          <p:cNvPr id="12292" name="Text Box 3"/>
          <p:cNvSpPr txBox="1">
            <a:spLocks noChangeArrowheads="1"/>
          </p:cNvSpPr>
          <p:nvPr/>
        </p:nvSpPr>
        <p:spPr bwMode="auto">
          <a:xfrm>
            <a:off x="457200" y="228600"/>
            <a:ext cx="5867400" cy="1038225"/>
          </a:xfrm>
          <a:prstGeom prst="rect">
            <a:avLst/>
          </a:prstGeom>
          <a:noFill/>
          <a:ln w="9525">
            <a:noFill/>
            <a:miter lim="800000"/>
            <a:headEnd/>
            <a:tailEnd/>
          </a:ln>
        </p:spPr>
        <p:txBody>
          <a:bodyPr>
            <a:spAutoFit/>
          </a:bodyPr>
          <a:lstStyle/>
          <a:p>
            <a:pPr>
              <a:spcBef>
                <a:spcPct val="50000"/>
              </a:spcBef>
            </a:pPr>
            <a:r>
              <a:rPr lang="ar-SA" b="1" u="sng">
                <a:cs typeface="Andalus" pitchFamily="2" charset="-78"/>
              </a:rPr>
              <a:t>من مواصفات القائد الناجح :</a:t>
            </a:r>
          </a:p>
          <a:p>
            <a:pPr algn="ctr">
              <a:spcBef>
                <a:spcPct val="50000"/>
              </a:spcBef>
            </a:pPr>
            <a:r>
              <a:rPr lang="ar-SA" sz="2800" b="1">
                <a:cs typeface="Andalus" pitchFamily="2" charset="-78"/>
              </a:rPr>
              <a:t>”المقومات الشخصية ”</a:t>
            </a:r>
            <a:endParaRPr lang="en-US" sz="2800" b="1">
              <a:cs typeface="Andalus" pitchFamily="2" charset="-78"/>
            </a:endParaRPr>
          </a:p>
        </p:txBody>
      </p:sp>
      <p:sp>
        <p:nvSpPr>
          <p:cNvPr id="14340" name="Text Box 4"/>
          <p:cNvSpPr txBox="1">
            <a:spLocks noChangeArrowheads="1"/>
          </p:cNvSpPr>
          <p:nvPr/>
        </p:nvSpPr>
        <p:spPr bwMode="auto">
          <a:xfrm>
            <a:off x="228600" y="1143000"/>
            <a:ext cx="6477000" cy="4186238"/>
          </a:xfrm>
          <a:prstGeom prst="rect">
            <a:avLst/>
          </a:prstGeom>
          <a:noFill/>
          <a:ln w="15875">
            <a:solidFill>
              <a:srgbClr val="993300"/>
            </a:solidFill>
            <a:miter lim="800000"/>
            <a:headEnd/>
            <a:tailEnd/>
          </a:ln>
        </p:spPr>
        <p:txBody>
          <a:bodyPr>
            <a:spAutoFit/>
          </a:bodyPr>
          <a:lstStyle/>
          <a:p>
            <a:pPr>
              <a:spcBef>
                <a:spcPct val="50000"/>
              </a:spcBef>
            </a:pPr>
            <a:r>
              <a:rPr lang="ar-SA" sz="1800" b="1" u="sng"/>
              <a:t>الشورى :</a:t>
            </a:r>
            <a:r>
              <a:rPr lang="ar-SA" sz="1800" u="sng"/>
              <a:t> </a:t>
            </a:r>
          </a:p>
          <a:p>
            <a:pPr>
              <a:spcBef>
                <a:spcPct val="50000"/>
              </a:spcBef>
            </a:pPr>
            <a:r>
              <a:rPr lang="ar-SA" sz="1800"/>
              <a:t>من القواعد الاصيلة في المنهج الاسلامي, وهي ملزمة للقائد بنص الآية :</a:t>
            </a:r>
          </a:p>
          <a:p>
            <a:pPr algn="ctr">
              <a:spcBef>
                <a:spcPct val="50000"/>
              </a:spcBef>
            </a:pPr>
            <a:r>
              <a:rPr lang="ar-SA" sz="1800" b="1">
                <a:cs typeface="Andalus" pitchFamily="2" charset="-78"/>
              </a:rPr>
              <a:t>” وشاورهم في الأمر ” </a:t>
            </a:r>
          </a:p>
          <a:p>
            <a:pPr>
              <a:spcBef>
                <a:spcPct val="50000"/>
              </a:spcBef>
            </a:pPr>
            <a:r>
              <a:rPr lang="ar-SA" sz="1800"/>
              <a:t>وهي استخلاص اقوى الاراء واستحضار لخبرات الآخرين .</a:t>
            </a:r>
          </a:p>
          <a:p>
            <a:pPr>
              <a:spcBef>
                <a:spcPct val="50000"/>
              </a:spcBef>
            </a:pPr>
            <a:r>
              <a:rPr lang="ar-SA" sz="1800"/>
              <a:t>الدول المتقدمة تنفق اموالاً ضخمة للمبدعين واصحاب الافكار الايجابية.</a:t>
            </a:r>
          </a:p>
          <a:p>
            <a:pPr>
              <a:spcBef>
                <a:spcPct val="50000"/>
              </a:spcBef>
            </a:pPr>
            <a:r>
              <a:rPr lang="ar-SA" sz="1800"/>
              <a:t>والدول المتخلفة تحاسب بل وتضطهد هؤلاء, مما يجعلهم لا يجرأون على البوح بافكارهم تفادياً للاصطدام بالمبدأ الفرعوني المعروف ويجعل آخرين يتمادون في استحسان رأي القائد الملهم او المدير الفذّ. </a:t>
            </a:r>
            <a:r>
              <a:rPr lang="ar-SA" sz="1800" b="1">
                <a:solidFill>
                  <a:schemeClr val="accent1"/>
                </a:solidFill>
              </a:rPr>
              <a:t>والفرق في النتائج واضح !!!</a:t>
            </a:r>
          </a:p>
          <a:p>
            <a:pPr>
              <a:spcBef>
                <a:spcPct val="50000"/>
              </a:spcBef>
            </a:pPr>
            <a:r>
              <a:rPr lang="ar-SA" sz="1800"/>
              <a:t>استدراك : 1- شاوروهن وخالفوهن                  2 - نفذّ ثم ناقش</a:t>
            </a:r>
            <a:r>
              <a:rPr lang="ar-SA"/>
              <a:t> .</a:t>
            </a:r>
          </a:p>
          <a:p>
            <a:pPr lvl="1">
              <a:spcBef>
                <a:spcPct val="50000"/>
              </a:spcBef>
            </a:pPr>
            <a:r>
              <a:rPr lang="ar-SA" sz="1600">
                <a:solidFill>
                  <a:schemeClr val="accent2"/>
                </a:solidFill>
              </a:rPr>
              <a:t>استشارة النبي (ص) للسيدة ام سلمى (رض) يوم الحديبية, وقبوله لرأيها.</a:t>
            </a:r>
          </a:p>
          <a:p>
            <a:pPr lvl="1">
              <a:spcBef>
                <a:spcPct val="50000"/>
              </a:spcBef>
            </a:pPr>
            <a:r>
              <a:rPr lang="ar-SA" sz="1600">
                <a:solidFill>
                  <a:schemeClr val="accent2"/>
                </a:solidFill>
              </a:rPr>
              <a:t>استشارة النبي (ص) اصحابه (وهو موحى اليه) في الامور العامة .</a:t>
            </a:r>
          </a:p>
        </p:txBody>
      </p:sp>
      <p:sp>
        <p:nvSpPr>
          <p:cNvPr id="14348" name="Text Box 12"/>
          <p:cNvSpPr txBox="1">
            <a:spLocks noChangeArrowheads="1"/>
          </p:cNvSpPr>
          <p:nvPr/>
        </p:nvSpPr>
        <p:spPr bwMode="auto">
          <a:xfrm>
            <a:off x="3962400" y="5410200"/>
            <a:ext cx="2743200" cy="3605213"/>
          </a:xfrm>
          <a:prstGeom prst="rect">
            <a:avLst/>
          </a:prstGeom>
          <a:noFill/>
          <a:ln w="15875">
            <a:solidFill>
              <a:srgbClr val="993300"/>
            </a:solidFill>
            <a:miter lim="800000"/>
            <a:headEnd/>
            <a:tailEnd/>
          </a:ln>
        </p:spPr>
        <p:txBody>
          <a:bodyPr>
            <a:spAutoFit/>
          </a:bodyPr>
          <a:lstStyle/>
          <a:p>
            <a:pPr>
              <a:spcBef>
                <a:spcPct val="50000"/>
              </a:spcBef>
            </a:pPr>
            <a:r>
              <a:rPr lang="ar-SA" sz="1800" b="1" u="sng"/>
              <a:t>القدرة على التغيير :</a:t>
            </a:r>
          </a:p>
          <a:p>
            <a:pPr>
              <a:spcBef>
                <a:spcPct val="50000"/>
              </a:spcBef>
              <a:buClr>
                <a:schemeClr val="accent2"/>
              </a:buClr>
              <a:buSzPct val="55000"/>
              <a:buFont typeface="Wingdings" pitchFamily="2" charset="2"/>
              <a:buChar char="v"/>
            </a:pPr>
            <a:r>
              <a:rPr lang="ar-SA" sz="1800"/>
              <a:t>القدرة على تغيير الذات قبل تغيير الآخرين.</a:t>
            </a:r>
          </a:p>
          <a:p>
            <a:pPr>
              <a:spcBef>
                <a:spcPct val="50000"/>
              </a:spcBef>
              <a:buClr>
                <a:schemeClr val="accent2"/>
              </a:buClr>
              <a:buSzPct val="55000"/>
              <a:buFont typeface="Wingdings" pitchFamily="2" charset="2"/>
              <a:buChar char="v"/>
            </a:pPr>
            <a:r>
              <a:rPr lang="ar-SA" sz="1800"/>
              <a:t>الحرص على </a:t>
            </a:r>
            <a:r>
              <a:rPr lang="en-US" sz="1800" b="1">
                <a:solidFill>
                  <a:schemeClr val="accent1"/>
                </a:solidFill>
              </a:rPr>
              <a:t>“</a:t>
            </a:r>
            <a:r>
              <a:rPr lang="ar-SA" sz="1800" b="1">
                <a:solidFill>
                  <a:schemeClr val="accent1"/>
                </a:solidFill>
              </a:rPr>
              <a:t>نحن</a:t>
            </a:r>
            <a:r>
              <a:rPr lang="en-US" sz="1800" b="1">
                <a:solidFill>
                  <a:schemeClr val="accent1"/>
                </a:solidFill>
              </a:rPr>
              <a:t>”</a:t>
            </a:r>
            <a:r>
              <a:rPr lang="ar-SA" sz="1800"/>
              <a:t> وعد</a:t>
            </a:r>
            <a:r>
              <a:rPr lang="ar-LB" sz="1800"/>
              <a:t>م</a:t>
            </a:r>
            <a:r>
              <a:rPr lang="ar-SA" sz="1800"/>
              <a:t> التقوقع في </a:t>
            </a:r>
            <a:r>
              <a:rPr lang="ar-SA" sz="1800" b="1"/>
              <a:t>”انا“</a:t>
            </a:r>
            <a:r>
              <a:rPr lang="ar-SA" sz="1800"/>
              <a:t> .</a:t>
            </a:r>
          </a:p>
          <a:p>
            <a:pPr>
              <a:spcBef>
                <a:spcPct val="50000"/>
              </a:spcBef>
              <a:buClr>
                <a:schemeClr val="accent2"/>
              </a:buClr>
              <a:buSzPct val="55000"/>
              <a:buFont typeface="Wingdings" pitchFamily="2" charset="2"/>
              <a:buChar char="v"/>
            </a:pPr>
            <a:r>
              <a:rPr lang="ar-SA" sz="1800"/>
              <a:t>القدرة على التغيير تستدعي عدم تكليف الاتباع ما لا يطيقون لان هذا يؤدي اما الى الفشل او العصيان او كليهما معاً.</a:t>
            </a:r>
          </a:p>
          <a:p>
            <a:pPr>
              <a:spcBef>
                <a:spcPct val="50000"/>
              </a:spcBef>
            </a:pPr>
            <a:r>
              <a:rPr lang="ar-SA" sz="1600">
                <a:solidFill>
                  <a:schemeClr val="accent2"/>
                </a:solidFill>
              </a:rPr>
              <a:t>امرنا رسول الله (ص) ان لا نكلف الخدم بما لا يطيقون .</a:t>
            </a:r>
            <a:r>
              <a:rPr lang="ar-SA" sz="1600" u="sng">
                <a:solidFill>
                  <a:schemeClr val="accent2"/>
                </a:solidFill>
              </a:rPr>
              <a:t> </a:t>
            </a:r>
          </a:p>
        </p:txBody>
      </p:sp>
      <p:sp>
        <p:nvSpPr>
          <p:cNvPr id="14349" name="Text Box 13"/>
          <p:cNvSpPr txBox="1">
            <a:spLocks noChangeArrowheads="1"/>
          </p:cNvSpPr>
          <p:nvPr/>
        </p:nvSpPr>
        <p:spPr bwMode="auto">
          <a:xfrm>
            <a:off x="228600" y="5410200"/>
            <a:ext cx="3581400" cy="3132138"/>
          </a:xfrm>
          <a:prstGeom prst="rect">
            <a:avLst/>
          </a:prstGeom>
          <a:noFill/>
          <a:ln w="15875">
            <a:solidFill>
              <a:srgbClr val="993300"/>
            </a:solidFill>
            <a:miter lim="800000"/>
            <a:headEnd/>
            <a:tailEnd/>
          </a:ln>
        </p:spPr>
        <p:txBody>
          <a:bodyPr>
            <a:spAutoFit/>
          </a:bodyPr>
          <a:lstStyle/>
          <a:p>
            <a:pPr>
              <a:spcBef>
                <a:spcPct val="50000"/>
              </a:spcBef>
            </a:pPr>
            <a:r>
              <a:rPr lang="ar-SA" sz="1800" b="1" u="sng"/>
              <a:t>القدرة على تهيئة القادة وتهيئة جيل صالح :</a:t>
            </a:r>
          </a:p>
          <a:p>
            <a:pPr>
              <a:spcBef>
                <a:spcPct val="50000"/>
              </a:spcBef>
              <a:buClr>
                <a:schemeClr val="accent2"/>
              </a:buClr>
              <a:buSzPct val="55000"/>
              <a:buFont typeface="Wingdings" pitchFamily="2" charset="2"/>
              <a:buChar char="v"/>
            </a:pPr>
            <a:r>
              <a:rPr lang="ar-SA" sz="1800"/>
              <a:t>حتى لا تتعرض المؤسسة(او الامة) للضياع في غياب القائد.</a:t>
            </a:r>
          </a:p>
          <a:p>
            <a:pPr>
              <a:spcBef>
                <a:spcPct val="50000"/>
              </a:spcBef>
              <a:buClr>
                <a:schemeClr val="accent2"/>
              </a:buClr>
              <a:buSzPct val="55000"/>
              <a:buFont typeface="Wingdings" pitchFamily="2" charset="2"/>
              <a:buChar char="v"/>
            </a:pPr>
            <a:r>
              <a:rPr lang="ar-SA" sz="1800"/>
              <a:t>الامم الراشدة والمؤسسات الرائدة وعت هذا الامر وعياً جيداً.</a:t>
            </a:r>
            <a:r>
              <a:rPr lang="en-US" sz="1800"/>
              <a:t>knowledge Based Organizations</a:t>
            </a:r>
            <a:r>
              <a:rPr lang="ar-SA" sz="1800"/>
              <a:t>.</a:t>
            </a:r>
          </a:p>
          <a:p>
            <a:pPr>
              <a:spcBef>
                <a:spcPct val="50000"/>
              </a:spcBef>
            </a:pPr>
            <a:r>
              <a:rPr lang="ar-SA" sz="1600">
                <a:solidFill>
                  <a:schemeClr val="accent2"/>
                </a:solidFill>
              </a:rPr>
              <a:t>قارنوا بين منجزات الرسول (ص) في تهيئة رجال عظام لقيادة امته من بعده وفي تهيئة جيل صالح من الاتباع, وبين فشل قادة اعتبروا افذاذاً ماتت منجزاتهم العظيمة بموتهم.</a:t>
            </a:r>
            <a:endParaRPr lang="ar-SA" sz="1600" u="sng">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40"/>
                                        </p:tgtEl>
                                        <p:attrNameLst>
                                          <p:attrName>style.visibility</p:attrName>
                                        </p:attrNameLst>
                                      </p:cBhvr>
                                      <p:to>
                                        <p:strVal val="visible"/>
                                      </p:to>
                                    </p:set>
                                    <p:anim calcmode="lin" valueType="num">
                                      <p:cBhvr additive="base">
                                        <p:cTn id="7" dur="500" fill="hold"/>
                                        <p:tgtEl>
                                          <p:spTgt spid="14340"/>
                                        </p:tgtEl>
                                        <p:attrNameLst>
                                          <p:attrName>ppt_x</p:attrName>
                                        </p:attrNameLst>
                                      </p:cBhvr>
                                      <p:tavLst>
                                        <p:tav tm="0">
                                          <p:val>
                                            <p:strVal val="0-#ppt_w/2"/>
                                          </p:val>
                                        </p:tav>
                                        <p:tav tm="100000">
                                          <p:val>
                                            <p:strVal val="#ppt_x"/>
                                          </p:val>
                                        </p:tav>
                                      </p:tavLst>
                                    </p:anim>
                                    <p:anim calcmode="lin" valueType="num">
                                      <p:cBhvr additive="base">
                                        <p:cTn id="8" dur="500" fill="hold"/>
                                        <p:tgtEl>
                                          <p:spTgt spid="1434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348"/>
                                        </p:tgtEl>
                                        <p:attrNameLst>
                                          <p:attrName>style.visibility</p:attrName>
                                        </p:attrNameLst>
                                      </p:cBhvr>
                                      <p:to>
                                        <p:strVal val="visible"/>
                                      </p:to>
                                    </p:set>
                                    <p:anim calcmode="lin" valueType="num">
                                      <p:cBhvr additive="base">
                                        <p:cTn id="13" dur="500" fill="hold"/>
                                        <p:tgtEl>
                                          <p:spTgt spid="14348"/>
                                        </p:tgtEl>
                                        <p:attrNameLst>
                                          <p:attrName>ppt_x</p:attrName>
                                        </p:attrNameLst>
                                      </p:cBhvr>
                                      <p:tavLst>
                                        <p:tav tm="0">
                                          <p:val>
                                            <p:strVal val="0-#ppt_w/2"/>
                                          </p:val>
                                        </p:tav>
                                        <p:tav tm="100000">
                                          <p:val>
                                            <p:strVal val="#ppt_x"/>
                                          </p:val>
                                        </p:tav>
                                      </p:tavLst>
                                    </p:anim>
                                    <p:anim calcmode="lin" valueType="num">
                                      <p:cBhvr additive="base">
                                        <p:cTn id="14" dur="500" fill="hold"/>
                                        <p:tgtEl>
                                          <p:spTgt spid="1434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4349"/>
                                        </p:tgtEl>
                                        <p:attrNameLst>
                                          <p:attrName>style.visibility</p:attrName>
                                        </p:attrNameLst>
                                      </p:cBhvr>
                                      <p:to>
                                        <p:strVal val="visible"/>
                                      </p:to>
                                    </p:set>
                                    <p:anim calcmode="lin" valueType="num">
                                      <p:cBhvr additive="base">
                                        <p:cTn id="19" dur="500" fill="hold"/>
                                        <p:tgtEl>
                                          <p:spTgt spid="14349"/>
                                        </p:tgtEl>
                                        <p:attrNameLst>
                                          <p:attrName>ppt_x</p:attrName>
                                        </p:attrNameLst>
                                      </p:cBhvr>
                                      <p:tavLst>
                                        <p:tav tm="0">
                                          <p:val>
                                            <p:strVal val="0-#ppt_w/2"/>
                                          </p:val>
                                        </p:tav>
                                        <p:tav tm="100000">
                                          <p:val>
                                            <p:strVal val="#ppt_x"/>
                                          </p:val>
                                        </p:tav>
                                      </p:tavLst>
                                    </p:anim>
                                    <p:anim calcmode="lin" valueType="num">
                                      <p:cBhvr additive="base">
                                        <p:cTn id="20" dur="500" fill="hold"/>
                                        <p:tgtEl>
                                          <p:spTgt spid="1434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animBg="1" autoUpdateAnimBg="0"/>
      <p:bldP spid="14348" grpId="0" animBg="1" autoUpdateAnimBg="0"/>
      <p:bldP spid="14349"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عنصر نائب لرقم الشريحة 3"/>
          <p:cNvSpPr>
            <a:spLocks noGrp="1"/>
          </p:cNvSpPr>
          <p:nvPr>
            <p:ph type="sldNum" sz="quarter" idx="12"/>
          </p:nvPr>
        </p:nvSpPr>
        <p:spPr>
          <a:noFill/>
        </p:spPr>
        <p:txBody>
          <a:bodyPr/>
          <a:lstStyle/>
          <a:p>
            <a:fld id="{34CDE202-B2C8-4A4F-A226-5025C2E3D69A}" type="slidenum">
              <a:rPr lang="ar-SA"/>
              <a:pPr/>
              <a:t>12</a:t>
            </a:fld>
            <a:endParaRPr lang="en-US"/>
          </a:p>
        </p:txBody>
      </p:sp>
      <p:sp>
        <p:nvSpPr>
          <p:cNvPr id="13315" name="Text Box 2"/>
          <p:cNvSpPr txBox="1">
            <a:spLocks noChangeArrowheads="1"/>
          </p:cNvSpPr>
          <p:nvPr/>
        </p:nvSpPr>
        <p:spPr bwMode="auto">
          <a:xfrm>
            <a:off x="533400" y="1143000"/>
            <a:ext cx="5791200" cy="457200"/>
          </a:xfrm>
          <a:prstGeom prst="rect">
            <a:avLst/>
          </a:prstGeom>
          <a:noFill/>
          <a:ln w="9525">
            <a:noFill/>
            <a:miter lim="800000"/>
            <a:headEnd/>
            <a:tailEnd/>
          </a:ln>
        </p:spPr>
        <p:txBody>
          <a:bodyPr>
            <a:spAutoFit/>
          </a:bodyPr>
          <a:lstStyle/>
          <a:p>
            <a:pPr>
              <a:spcBef>
                <a:spcPct val="50000"/>
              </a:spcBef>
            </a:pPr>
            <a:endParaRPr lang="en-US" sz="2400">
              <a:cs typeface="Simplified Arabic Fixed" pitchFamily="49" charset="-78"/>
            </a:endParaRPr>
          </a:p>
        </p:txBody>
      </p:sp>
      <p:sp>
        <p:nvSpPr>
          <p:cNvPr id="13316" name="Text Box 3"/>
          <p:cNvSpPr txBox="1">
            <a:spLocks noChangeArrowheads="1"/>
          </p:cNvSpPr>
          <p:nvPr/>
        </p:nvSpPr>
        <p:spPr bwMode="auto">
          <a:xfrm>
            <a:off x="457200" y="228600"/>
            <a:ext cx="5867400" cy="1038225"/>
          </a:xfrm>
          <a:prstGeom prst="rect">
            <a:avLst/>
          </a:prstGeom>
          <a:noFill/>
          <a:ln w="9525">
            <a:noFill/>
            <a:miter lim="800000"/>
            <a:headEnd/>
            <a:tailEnd/>
          </a:ln>
        </p:spPr>
        <p:txBody>
          <a:bodyPr>
            <a:spAutoFit/>
          </a:bodyPr>
          <a:lstStyle/>
          <a:p>
            <a:pPr>
              <a:spcBef>
                <a:spcPct val="50000"/>
              </a:spcBef>
            </a:pPr>
            <a:r>
              <a:rPr lang="ar-SA" b="1" u="sng">
                <a:cs typeface="Andalus" pitchFamily="2" charset="-78"/>
              </a:rPr>
              <a:t>من مواصفات القائد الناجح :</a:t>
            </a:r>
          </a:p>
          <a:p>
            <a:pPr algn="ctr">
              <a:spcBef>
                <a:spcPct val="50000"/>
              </a:spcBef>
            </a:pPr>
            <a:r>
              <a:rPr lang="ar-SA" sz="2800" b="1">
                <a:cs typeface="Andalus" pitchFamily="2" charset="-78"/>
              </a:rPr>
              <a:t>”الصفات الخلقية”</a:t>
            </a:r>
            <a:endParaRPr lang="en-US" sz="2800" b="1">
              <a:cs typeface="Andalus" pitchFamily="2" charset="-78"/>
            </a:endParaRPr>
          </a:p>
        </p:txBody>
      </p:sp>
      <p:sp>
        <p:nvSpPr>
          <p:cNvPr id="17412" name="Text Box 4"/>
          <p:cNvSpPr txBox="1">
            <a:spLocks noChangeArrowheads="1"/>
          </p:cNvSpPr>
          <p:nvPr/>
        </p:nvSpPr>
        <p:spPr bwMode="auto">
          <a:xfrm>
            <a:off x="3886200" y="1295400"/>
            <a:ext cx="2895600" cy="2700338"/>
          </a:xfrm>
          <a:prstGeom prst="rect">
            <a:avLst/>
          </a:prstGeom>
          <a:noFill/>
          <a:ln w="15875">
            <a:solidFill>
              <a:srgbClr val="993300"/>
            </a:solidFill>
            <a:miter lim="800000"/>
            <a:headEnd/>
            <a:tailEnd/>
          </a:ln>
        </p:spPr>
        <p:txBody>
          <a:bodyPr>
            <a:spAutoFit/>
          </a:bodyPr>
          <a:lstStyle/>
          <a:p>
            <a:pPr>
              <a:spcBef>
                <a:spcPct val="50000"/>
              </a:spcBef>
            </a:pPr>
            <a:r>
              <a:rPr lang="ar-SA" b="1" u="sng"/>
              <a:t>الاستقامة :</a:t>
            </a:r>
          </a:p>
          <a:p>
            <a:pPr>
              <a:spcBef>
                <a:spcPct val="50000"/>
              </a:spcBef>
            </a:pPr>
            <a:r>
              <a:rPr lang="ar-SA" b="1">
                <a:solidFill>
                  <a:schemeClr val="accent1"/>
                </a:solidFill>
              </a:rPr>
              <a:t>صالح</a:t>
            </a:r>
            <a:r>
              <a:rPr lang="ar-SA" b="1"/>
              <a:t> </a:t>
            </a:r>
            <a:r>
              <a:rPr lang="ar-SA"/>
              <a:t>في ذاته حتى يستطيع ان يكون </a:t>
            </a:r>
            <a:r>
              <a:rPr lang="ar-SA" b="1">
                <a:solidFill>
                  <a:schemeClr val="accent1"/>
                </a:solidFill>
              </a:rPr>
              <a:t>مصلحاً</a:t>
            </a:r>
            <a:r>
              <a:rPr lang="ar-SA" b="1"/>
              <a:t>,</a:t>
            </a:r>
            <a:r>
              <a:rPr lang="ar-SA"/>
              <a:t> عفيف اليد واللسان ليكون </a:t>
            </a:r>
            <a:r>
              <a:rPr lang="ar-SA" b="1">
                <a:solidFill>
                  <a:schemeClr val="accent1"/>
                </a:solidFill>
              </a:rPr>
              <a:t>قدوة</a:t>
            </a:r>
            <a:r>
              <a:rPr lang="ar-SA"/>
              <a:t> للاتباع , لا يكون فاحشاً ولا متفحشاً كما بعض القادة </a:t>
            </a:r>
            <a:r>
              <a:rPr lang="ar-SA" b="1">
                <a:solidFill>
                  <a:schemeClr val="accent1"/>
                </a:solidFill>
              </a:rPr>
              <a:t>المعاصرين</a:t>
            </a:r>
            <a:r>
              <a:rPr lang="ar-SA"/>
              <a:t> .</a:t>
            </a:r>
          </a:p>
          <a:p>
            <a:pPr>
              <a:spcBef>
                <a:spcPct val="50000"/>
              </a:spcBef>
            </a:pPr>
            <a:r>
              <a:rPr lang="ar-SA" sz="1600">
                <a:solidFill>
                  <a:schemeClr val="accent2"/>
                </a:solidFill>
              </a:rPr>
              <a:t>ضرب رسول الله (ص) والخلفاء من بعده امثلة في ذلك يعجز الباحث عن حصرها. </a:t>
            </a:r>
            <a:endParaRPr lang="en-US" sz="1600">
              <a:solidFill>
                <a:schemeClr val="accent2"/>
              </a:solidFill>
            </a:endParaRPr>
          </a:p>
        </p:txBody>
      </p:sp>
      <p:sp>
        <p:nvSpPr>
          <p:cNvPr id="17413" name="Text Box 5"/>
          <p:cNvSpPr txBox="1">
            <a:spLocks noChangeArrowheads="1"/>
          </p:cNvSpPr>
          <p:nvPr/>
        </p:nvSpPr>
        <p:spPr bwMode="auto">
          <a:xfrm>
            <a:off x="3886200" y="4038600"/>
            <a:ext cx="2819400" cy="5002213"/>
          </a:xfrm>
          <a:prstGeom prst="rect">
            <a:avLst/>
          </a:prstGeom>
          <a:noFill/>
          <a:ln w="15875">
            <a:solidFill>
              <a:srgbClr val="993300"/>
            </a:solidFill>
            <a:miter lim="800000"/>
            <a:headEnd/>
            <a:tailEnd/>
          </a:ln>
        </p:spPr>
        <p:txBody>
          <a:bodyPr>
            <a:spAutoFit/>
          </a:bodyPr>
          <a:lstStyle/>
          <a:p>
            <a:pPr>
              <a:spcBef>
                <a:spcPct val="50000"/>
              </a:spcBef>
            </a:pPr>
            <a:r>
              <a:rPr lang="ar-SA" b="1" u="sng"/>
              <a:t>العدل : </a:t>
            </a:r>
          </a:p>
          <a:p>
            <a:pPr>
              <a:spcBef>
                <a:spcPct val="50000"/>
              </a:spcBef>
              <a:buClr>
                <a:schemeClr val="accent2"/>
              </a:buClr>
              <a:buSzPct val="55000"/>
              <a:buFont typeface="Wingdings" pitchFamily="2" charset="2"/>
              <a:buChar char="v"/>
            </a:pPr>
            <a:r>
              <a:rPr lang="ar-SA"/>
              <a:t>مدعاة لاستمرار الملك والقيادة.</a:t>
            </a:r>
          </a:p>
          <a:p>
            <a:pPr>
              <a:spcBef>
                <a:spcPct val="50000"/>
              </a:spcBef>
              <a:buClr>
                <a:schemeClr val="accent2"/>
              </a:buClr>
              <a:buSzPct val="55000"/>
              <a:buFont typeface="Wingdings" pitchFamily="2" charset="2"/>
              <a:buChar char="v"/>
            </a:pPr>
            <a:r>
              <a:rPr lang="ar-SA"/>
              <a:t>العدل مع النفس وذي القربى والاتباع.</a:t>
            </a:r>
          </a:p>
          <a:p>
            <a:pPr>
              <a:spcBef>
                <a:spcPct val="50000"/>
              </a:spcBef>
              <a:buClr>
                <a:schemeClr val="accent2"/>
              </a:buClr>
              <a:buSzPct val="55000"/>
              <a:buFont typeface="Wingdings" pitchFamily="2" charset="2"/>
              <a:buChar char="v"/>
            </a:pPr>
            <a:r>
              <a:rPr lang="ar-SA"/>
              <a:t>العدل في السراء والضراء.</a:t>
            </a:r>
          </a:p>
          <a:p>
            <a:pPr>
              <a:spcBef>
                <a:spcPct val="50000"/>
              </a:spcBef>
              <a:buClr>
                <a:schemeClr val="accent2"/>
              </a:buClr>
              <a:buSzPct val="55000"/>
              <a:buFont typeface="Wingdings" pitchFamily="2" charset="2"/>
              <a:buChar char="v"/>
            </a:pPr>
            <a:r>
              <a:rPr lang="ar-SA"/>
              <a:t>العدل في منح المزايا وفرض التكاليف وانزال العقوبات.</a:t>
            </a:r>
          </a:p>
          <a:p>
            <a:pPr>
              <a:spcBef>
                <a:spcPct val="50000"/>
              </a:spcBef>
              <a:buClr>
                <a:schemeClr val="accent2"/>
              </a:buClr>
              <a:buSzPct val="55000"/>
              <a:buFont typeface="Wingdings" pitchFamily="2" charset="2"/>
              <a:buChar char="v"/>
            </a:pPr>
            <a:r>
              <a:rPr lang="ar-SA"/>
              <a:t>العدل مع الاعداء</a:t>
            </a:r>
          </a:p>
          <a:p>
            <a:pPr>
              <a:spcBef>
                <a:spcPct val="50000"/>
              </a:spcBef>
              <a:buClr>
                <a:schemeClr val="accent2"/>
              </a:buClr>
              <a:buSzPct val="55000"/>
              <a:buFont typeface="Wingdings" pitchFamily="2" charset="2"/>
              <a:buChar char="v"/>
            </a:pPr>
            <a:r>
              <a:rPr lang="ar-SA" sz="1800">
                <a:solidFill>
                  <a:schemeClr val="accent2"/>
                </a:solidFill>
              </a:rPr>
              <a:t>(حكم القاضي المسلم بالدرع لليهودي ضد امير المؤمنين كرم الله وجهه وهو يعلم صدقه, لانه لم يستطع اقامة الدليل ضد اليهودي).</a:t>
            </a:r>
          </a:p>
          <a:p>
            <a:pPr algn="ctr">
              <a:spcBef>
                <a:spcPct val="50000"/>
              </a:spcBef>
            </a:pPr>
            <a:r>
              <a:rPr lang="ar-SA" b="1">
                <a:solidFill>
                  <a:schemeClr val="accent1"/>
                </a:solidFill>
              </a:rPr>
              <a:t>الادارة بالعدل !!!0</a:t>
            </a:r>
          </a:p>
        </p:txBody>
      </p:sp>
      <p:sp>
        <p:nvSpPr>
          <p:cNvPr id="17414" name="Text Box 6"/>
          <p:cNvSpPr txBox="1">
            <a:spLocks noChangeArrowheads="1"/>
          </p:cNvSpPr>
          <p:nvPr/>
        </p:nvSpPr>
        <p:spPr bwMode="auto">
          <a:xfrm>
            <a:off x="152400" y="4765675"/>
            <a:ext cx="3581400" cy="3235325"/>
          </a:xfrm>
          <a:prstGeom prst="rect">
            <a:avLst/>
          </a:prstGeom>
          <a:noFill/>
          <a:ln w="15875">
            <a:solidFill>
              <a:srgbClr val="993300"/>
            </a:solidFill>
            <a:miter lim="800000"/>
            <a:headEnd/>
            <a:tailEnd/>
          </a:ln>
        </p:spPr>
        <p:txBody>
          <a:bodyPr>
            <a:spAutoFit/>
          </a:bodyPr>
          <a:lstStyle/>
          <a:p>
            <a:pPr>
              <a:spcBef>
                <a:spcPct val="50000"/>
              </a:spcBef>
            </a:pPr>
            <a:r>
              <a:rPr lang="ar-SA" b="1" u="sng"/>
              <a:t>حسن الاصغاء :</a:t>
            </a:r>
          </a:p>
          <a:p>
            <a:pPr>
              <a:spcBef>
                <a:spcPct val="50000"/>
              </a:spcBef>
            </a:pPr>
            <a:r>
              <a:rPr lang="ar-SA"/>
              <a:t>اتقان فن الاصغاء, الاستماع الجيد وعدم المقاطعة حتى يفرغ المتحدث من حديثه.</a:t>
            </a:r>
          </a:p>
          <a:p>
            <a:pPr>
              <a:spcBef>
                <a:spcPct val="50000"/>
              </a:spcBef>
            </a:pPr>
            <a:r>
              <a:rPr lang="ar-SA" sz="1800">
                <a:solidFill>
                  <a:schemeClr val="accent2"/>
                </a:solidFill>
              </a:rPr>
              <a:t>قارنوا بين اصغاء الرسول (ص)لعتبة بن ربيعة وهو يساومه على ترك دينه لم يقاطعه حتى فرغ فقال الرد المشهور ” والله يا عم لو وضعوا الشمس ... ” وبين قادة اليوم(من حكام ومديرين) الذين لا يصبرون وشعارهم ” تكلم واوجز ” توفيراً للوقت الذي يكرسونه للتباهي بالنفس وتبكيت الآخرين والكلام بتوافه الامور.</a:t>
            </a:r>
            <a:endParaRPr lang="en-US" sz="1800">
              <a:solidFill>
                <a:schemeClr val="accent2"/>
              </a:solidFill>
            </a:endParaRPr>
          </a:p>
        </p:txBody>
      </p:sp>
      <p:sp>
        <p:nvSpPr>
          <p:cNvPr id="17415" name="Text Box 7"/>
          <p:cNvSpPr txBox="1">
            <a:spLocks noChangeArrowheads="1"/>
          </p:cNvSpPr>
          <p:nvPr/>
        </p:nvSpPr>
        <p:spPr bwMode="auto">
          <a:xfrm>
            <a:off x="76200" y="1295400"/>
            <a:ext cx="3733800" cy="3557588"/>
          </a:xfrm>
          <a:prstGeom prst="rect">
            <a:avLst/>
          </a:prstGeom>
          <a:noFill/>
          <a:ln w="15875">
            <a:solidFill>
              <a:srgbClr val="993300"/>
            </a:solidFill>
            <a:miter lim="800000"/>
            <a:headEnd/>
            <a:tailEnd/>
          </a:ln>
        </p:spPr>
        <p:txBody>
          <a:bodyPr>
            <a:spAutoFit/>
          </a:bodyPr>
          <a:lstStyle/>
          <a:p>
            <a:pPr>
              <a:spcBef>
                <a:spcPct val="50000"/>
              </a:spcBef>
            </a:pPr>
            <a:r>
              <a:rPr lang="ar-SA" b="1" u="sng"/>
              <a:t>التواضع :</a:t>
            </a:r>
          </a:p>
          <a:p>
            <a:pPr>
              <a:spcBef>
                <a:spcPct val="50000"/>
              </a:spcBef>
            </a:pPr>
            <a:r>
              <a:rPr lang="ar-SA"/>
              <a:t>صفة رفيعة اكثر ما تتجلى عندما يكون صاحبها من علية القوم من اصحاب القوة والثروة والعلم .</a:t>
            </a:r>
          </a:p>
          <a:p>
            <a:pPr>
              <a:spcBef>
                <a:spcPct val="50000"/>
              </a:spcBef>
              <a:buSzPct val="55000"/>
              <a:buFont typeface="Wingdings" pitchFamily="2" charset="2"/>
              <a:buChar char="v"/>
            </a:pPr>
            <a:r>
              <a:rPr lang="ar-SA" sz="1600">
                <a:solidFill>
                  <a:schemeClr val="accent2"/>
                </a:solidFill>
              </a:rPr>
              <a:t> قارنوا بين ما صنعه رسول الله (ص) ومحمد الفاتح وصلاح الدين وبين ما يصنعه الغزاة المستكبرون عند غزو مدينة, بل وبين ما يصنعه الحكام التافهون الذين يصعرون خدودهم في المهرجانات ويتقزمون في حضرة ساداتهم من قوى الاستكبار العالمي.</a:t>
            </a:r>
          </a:p>
          <a:p>
            <a:pPr>
              <a:spcBef>
                <a:spcPct val="50000"/>
              </a:spcBef>
              <a:buSzPct val="55000"/>
              <a:buFont typeface="Wingdings" pitchFamily="2" charset="2"/>
              <a:buChar char="v"/>
            </a:pPr>
            <a:r>
              <a:rPr lang="ar-SA" sz="1600">
                <a:solidFill>
                  <a:schemeClr val="accent2"/>
                </a:solidFill>
              </a:rPr>
              <a:t>امرأة تستوقف رسول الله (ص) </a:t>
            </a:r>
          </a:p>
          <a:p>
            <a:pPr>
              <a:spcBef>
                <a:spcPct val="50000"/>
              </a:spcBef>
              <a:buSzPct val="55000"/>
              <a:buFont typeface="Wingdings" pitchFamily="2" charset="2"/>
              <a:buChar char="v"/>
            </a:pPr>
            <a:r>
              <a:rPr lang="ar-SA" sz="1600">
                <a:solidFill>
                  <a:schemeClr val="accent2"/>
                </a:solidFill>
              </a:rPr>
              <a:t>ابو بكر وعمر يتسابقان لخدمة عجوز .</a:t>
            </a:r>
            <a:endParaRPr lang="en-US" sz="1600">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412"/>
                                        </p:tgtEl>
                                        <p:attrNameLst>
                                          <p:attrName>style.visibility</p:attrName>
                                        </p:attrNameLst>
                                      </p:cBhvr>
                                      <p:to>
                                        <p:strVal val="visible"/>
                                      </p:to>
                                    </p:set>
                                    <p:anim calcmode="lin" valueType="num">
                                      <p:cBhvr additive="base">
                                        <p:cTn id="7" dur="500" fill="hold"/>
                                        <p:tgtEl>
                                          <p:spTgt spid="17412"/>
                                        </p:tgtEl>
                                        <p:attrNameLst>
                                          <p:attrName>ppt_x</p:attrName>
                                        </p:attrNameLst>
                                      </p:cBhvr>
                                      <p:tavLst>
                                        <p:tav tm="0">
                                          <p:val>
                                            <p:strVal val="0-#ppt_w/2"/>
                                          </p:val>
                                        </p:tav>
                                        <p:tav tm="100000">
                                          <p:val>
                                            <p:strVal val="#ppt_x"/>
                                          </p:val>
                                        </p:tav>
                                      </p:tavLst>
                                    </p:anim>
                                    <p:anim calcmode="lin" valueType="num">
                                      <p:cBhvr additive="base">
                                        <p:cTn id="8" dur="500" fill="hold"/>
                                        <p:tgtEl>
                                          <p:spTgt spid="1741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415"/>
                                        </p:tgtEl>
                                        <p:attrNameLst>
                                          <p:attrName>style.visibility</p:attrName>
                                        </p:attrNameLst>
                                      </p:cBhvr>
                                      <p:to>
                                        <p:strVal val="visible"/>
                                      </p:to>
                                    </p:set>
                                    <p:anim calcmode="lin" valueType="num">
                                      <p:cBhvr additive="base">
                                        <p:cTn id="13" dur="500" fill="hold"/>
                                        <p:tgtEl>
                                          <p:spTgt spid="17415"/>
                                        </p:tgtEl>
                                        <p:attrNameLst>
                                          <p:attrName>ppt_x</p:attrName>
                                        </p:attrNameLst>
                                      </p:cBhvr>
                                      <p:tavLst>
                                        <p:tav tm="0">
                                          <p:val>
                                            <p:strVal val="0-#ppt_w/2"/>
                                          </p:val>
                                        </p:tav>
                                        <p:tav tm="100000">
                                          <p:val>
                                            <p:strVal val="#ppt_x"/>
                                          </p:val>
                                        </p:tav>
                                      </p:tavLst>
                                    </p:anim>
                                    <p:anim calcmode="lin" valueType="num">
                                      <p:cBhvr additive="base">
                                        <p:cTn id="14" dur="500" fill="hold"/>
                                        <p:tgtEl>
                                          <p:spTgt spid="1741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413"/>
                                        </p:tgtEl>
                                        <p:attrNameLst>
                                          <p:attrName>style.visibility</p:attrName>
                                        </p:attrNameLst>
                                      </p:cBhvr>
                                      <p:to>
                                        <p:strVal val="visible"/>
                                      </p:to>
                                    </p:set>
                                    <p:anim calcmode="lin" valueType="num">
                                      <p:cBhvr additive="base">
                                        <p:cTn id="19" dur="500" fill="hold"/>
                                        <p:tgtEl>
                                          <p:spTgt spid="17413"/>
                                        </p:tgtEl>
                                        <p:attrNameLst>
                                          <p:attrName>ppt_x</p:attrName>
                                        </p:attrNameLst>
                                      </p:cBhvr>
                                      <p:tavLst>
                                        <p:tav tm="0">
                                          <p:val>
                                            <p:strVal val="0-#ppt_w/2"/>
                                          </p:val>
                                        </p:tav>
                                        <p:tav tm="100000">
                                          <p:val>
                                            <p:strVal val="#ppt_x"/>
                                          </p:val>
                                        </p:tav>
                                      </p:tavLst>
                                    </p:anim>
                                    <p:anim calcmode="lin" valueType="num">
                                      <p:cBhvr additive="base">
                                        <p:cTn id="20" dur="500" fill="hold"/>
                                        <p:tgtEl>
                                          <p:spTgt spid="1741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7414"/>
                                        </p:tgtEl>
                                        <p:attrNameLst>
                                          <p:attrName>style.visibility</p:attrName>
                                        </p:attrNameLst>
                                      </p:cBhvr>
                                      <p:to>
                                        <p:strVal val="visible"/>
                                      </p:to>
                                    </p:set>
                                    <p:anim calcmode="lin" valueType="num">
                                      <p:cBhvr additive="base">
                                        <p:cTn id="25" dur="500" fill="hold"/>
                                        <p:tgtEl>
                                          <p:spTgt spid="17414"/>
                                        </p:tgtEl>
                                        <p:attrNameLst>
                                          <p:attrName>ppt_x</p:attrName>
                                        </p:attrNameLst>
                                      </p:cBhvr>
                                      <p:tavLst>
                                        <p:tav tm="0">
                                          <p:val>
                                            <p:strVal val="0-#ppt_w/2"/>
                                          </p:val>
                                        </p:tav>
                                        <p:tav tm="100000">
                                          <p:val>
                                            <p:strVal val="#ppt_x"/>
                                          </p:val>
                                        </p:tav>
                                      </p:tavLst>
                                    </p:anim>
                                    <p:anim calcmode="lin" valueType="num">
                                      <p:cBhvr additive="base">
                                        <p:cTn id="26" dur="500" fill="hold"/>
                                        <p:tgtEl>
                                          <p:spTgt spid="1741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animBg="1" autoUpdateAnimBg="0"/>
      <p:bldP spid="17413" grpId="0" animBg="1" autoUpdateAnimBg="0"/>
      <p:bldP spid="17414" grpId="0" animBg="1" autoUpdateAnimBg="0"/>
      <p:bldP spid="17415"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عنصر نائب لرقم الشريحة 3"/>
          <p:cNvSpPr>
            <a:spLocks noGrp="1"/>
          </p:cNvSpPr>
          <p:nvPr>
            <p:ph type="sldNum" sz="quarter" idx="12"/>
          </p:nvPr>
        </p:nvSpPr>
        <p:spPr>
          <a:noFill/>
        </p:spPr>
        <p:txBody>
          <a:bodyPr/>
          <a:lstStyle/>
          <a:p>
            <a:fld id="{462AD497-E3DB-4629-803E-E7C645728E6F}" type="slidenum">
              <a:rPr lang="ar-SA"/>
              <a:pPr/>
              <a:t>13</a:t>
            </a:fld>
            <a:endParaRPr lang="en-US"/>
          </a:p>
        </p:txBody>
      </p:sp>
      <p:sp>
        <p:nvSpPr>
          <p:cNvPr id="14339" name="Text Box 2"/>
          <p:cNvSpPr txBox="1">
            <a:spLocks noChangeArrowheads="1"/>
          </p:cNvSpPr>
          <p:nvPr/>
        </p:nvSpPr>
        <p:spPr bwMode="auto">
          <a:xfrm>
            <a:off x="533400" y="1143000"/>
            <a:ext cx="5791200" cy="457200"/>
          </a:xfrm>
          <a:prstGeom prst="rect">
            <a:avLst/>
          </a:prstGeom>
          <a:noFill/>
          <a:ln w="9525">
            <a:noFill/>
            <a:miter lim="800000"/>
            <a:headEnd/>
            <a:tailEnd/>
          </a:ln>
        </p:spPr>
        <p:txBody>
          <a:bodyPr>
            <a:spAutoFit/>
          </a:bodyPr>
          <a:lstStyle/>
          <a:p>
            <a:pPr>
              <a:spcBef>
                <a:spcPct val="50000"/>
              </a:spcBef>
            </a:pPr>
            <a:endParaRPr lang="en-US" sz="2400">
              <a:cs typeface="Simplified Arabic Fixed" pitchFamily="49" charset="-78"/>
            </a:endParaRPr>
          </a:p>
        </p:txBody>
      </p:sp>
      <p:sp>
        <p:nvSpPr>
          <p:cNvPr id="14340" name="Text Box 3"/>
          <p:cNvSpPr txBox="1">
            <a:spLocks noChangeArrowheads="1"/>
          </p:cNvSpPr>
          <p:nvPr/>
        </p:nvSpPr>
        <p:spPr bwMode="auto">
          <a:xfrm>
            <a:off x="457200" y="228600"/>
            <a:ext cx="5867400" cy="1038225"/>
          </a:xfrm>
          <a:prstGeom prst="rect">
            <a:avLst/>
          </a:prstGeom>
          <a:noFill/>
          <a:ln w="9525">
            <a:noFill/>
            <a:miter lim="800000"/>
            <a:headEnd/>
            <a:tailEnd/>
          </a:ln>
        </p:spPr>
        <p:txBody>
          <a:bodyPr>
            <a:spAutoFit/>
          </a:bodyPr>
          <a:lstStyle/>
          <a:p>
            <a:pPr>
              <a:spcBef>
                <a:spcPct val="50000"/>
              </a:spcBef>
            </a:pPr>
            <a:r>
              <a:rPr lang="ar-SA" b="1" u="sng">
                <a:cs typeface="Andalus" pitchFamily="2" charset="-78"/>
              </a:rPr>
              <a:t>من مواصفات القائد الناجح :</a:t>
            </a:r>
          </a:p>
          <a:p>
            <a:pPr algn="ctr">
              <a:spcBef>
                <a:spcPct val="50000"/>
              </a:spcBef>
            </a:pPr>
            <a:r>
              <a:rPr lang="ar-SA" sz="2800" b="1">
                <a:cs typeface="Andalus" pitchFamily="2" charset="-78"/>
              </a:rPr>
              <a:t>”الصفات الخلقية ”</a:t>
            </a:r>
            <a:endParaRPr lang="en-US" sz="2800" b="1">
              <a:cs typeface="Andalus" pitchFamily="2" charset="-78"/>
            </a:endParaRPr>
          </a:p>
        </p:txBody>
      </p:sp>
      <p:sp>
        <p:nvSpPr>
          <p:cNvPr id="18436" name="Text Box 4"/>
          <p:cNvSpPr txBox="1">
            <a:spLocks noChangeArrowheads="1"/>
          </p:cNvSpPr>
          <p:nvPr/>
        </p:nvSpPr>
        <p:spPr bwMode="auto">
          <a:xfrm>
            <a:off x="533400" y="1371600"/>
            <a:ext cx="5867400" cy="2851150"/>
          </a:xfrm>
          <a:prstGeom prst="rect">
            <a:avLst/>
          </a:prstGeom>
          <a:noFill/>
          <a:ln w="15875">
            <a:solidFill>
              <a:srgbClr val="993300"/>
            </a:solidFill>
            <a:miter lim="800000"/>
            <a:headEnd/>
            <a:tailEnd/>
          </a:ln>
        </p:spPr>
        <p:txBody>
          <a:bodyPr>
            <a:spAutoFit/>
          </a:bodyPr>
          <a:lstStyle/>
          <a:p>
            <a:pPr marL="457200" indent="-457200">
              <a:spcBef>
                <a:spcPct val="50000"/>
              </a:spcBef>
            </a:pPr>
            <a:r>
              <a:rPr lang="ar-SA" b="1" u="sng"/>
              <a:t>الصبر والتسامح :</a:t>
            </a:r>
          </a:p>
          <a:p>
            <a:pPr marL="457200" indent="-457200">
              <a:spcBef>
                <a:spcPct val="50000"/>
              </a:spcBef>
            </a:pPr>
            <a:r>
              <a:rPr lang="ar-SA"/>
              <a:t>يؤديان الى فضيلتين :</a:t>
            </a:r>
          </a:p>
          <a:p>
            <a:pPr marL="457200" indent="-457200">
              <a:spcBef>
                <a:spcPct val="50000"/>
              </a:spcBef>
              <a:buFontTx/>
              <a:buAutoNum type="arabicPeriod"/>
            </a:pPr>
            <a:r>
              <a:rPr lang="ar-SA"/>
              <a:t>معالجة المشكلات دون التضحية بالاتباع.</a:t>
            </a:r>
          </a:p>
          <a:p>
            <a:pPr marL="457200" indent="-457200">
              <a:spcBef>
                <a:spcPct val="50000"/>
              </a:spcBef>
              <a:buFontTx/>
              <a:buAutoNum type="arabicPeriod"/>
            </a:pPr>
            <a:r>
              <a:rPr lang="ar-SA"/>
              <a:t>ولاء الاتباع وتفانيهم في تحقيق الاهداف.</a:t>
            </a:r>
          </a:p>
          <a:p>
            <a:pPr marL="457200" indent="-457200" algn="ctr">
              <a:spcBef>
                <a:spcPct val="50000"/>
              </a:spcBef>
            </a:pPr>
            <a:r>
              <a:rPr lang="ar-SA">
                <a:solidFill>
                  <a:schemeClr val="accent2"/>
                </a:solidFill>
              </a:rPr>
              <a:t>كيف تقارنون بين موقف النبي (ص) من مخالفة حاطب بن ابي بلتعة في فتح مكة وبين ظاهرة تصيد الاخطاء التي تسود بين حكامنا ومديرينا لإذلال اتباعهم .</a:t>
            </a:r>
            <a:endParaRPr lang="en-US">
              <a:solidFill>
                <a:schemeClr val="accent2"/>
              </a:solidFill>
            </a:endParaRPr>
          </a:p>
        </p:txBody>
      </p:sp>
      <p:sp>
        <p:nvSpPr>
          <p:cNvPr id="18437" name="Text Box 5"/>
          <p:cNvSpPr txBox="1">
            <a:spLocks noChangeArrowheads="1"/>
          </p:cNvSpPr>
          <p:nvPr/>
        </p:nvSpPr>
        <p:spPr bwMode="auto">
          <a:xfrm>
            <a:off x="609600" y="4997450"/>
            <a:ext cx="5791200" cy="2546350"/>
          </a:xfrm>
          <a:prstGeom prst="rect">
            <a:avLst/>
          </a:prstGeom>
          <a:noFill/>
          <a:ln w="15875">
            <a:solidFill>
              <a:srgbClr val="993300"/>
            </a:solidFill>
            <a:miter lim="800000"/>
            <a:headEnd/>
            <a:tailEnd/>
          </a:ln>
        </p:spPr>
        <p:txBody>
          <a:bodyPr>
            <a:spAutoFit/>
          </a:bodyPr>
          <a:lstStyle/>
          <a:p>
            <a:pPr>
              <a:spcBef>
                <a:spcPct val="50000"/>
              </a:spcBef>
            </a:pPr>
            <a:r>
              <a:rPr lang="ar-SA" b="1" u="sng"/>
              <a:t>الكرم والزهد :</a:t>
            </a:r>
          </a:p>
          <a:p>
            <a:pPr>
              <a:spcBef>
                <a:spcPct val="50000"/>
              </a:spcBef>
            </a:pPr>
            <a:r>
              <a:rPr lang="ar-SA"/>
              <a:t>الانشغال عن التطلع الى ما بايدي الناس الى التطلع الى ما عند الله.</a:t>
            </a:r>
          </a:p>
          <a:p>
            <a:pPr>
              <a:spcBef>
                <a:spcPct val="50000"/>
              </a:spcBef>
            </a:pPr>
            <a:r>
              <a:rPr lang="ar-SA"/>
              <a:t>مات رسول الله (ص) ودرعه مرهون عند يهودي .</a:t>
            </a:r>
          </a:p>
          <a:p>
            <a:pPr>
              <a:spcBef>
                <a:spcPct val="50000"/>
              </a:spcBef>
            </a:pPr>
            <a:r>
              <a:rPr lang="ar-SA">
                <a:solidFill>
                  <a:schemeClr val="accent2"/>
                </a:solidFill>
              </a:rPr>
              <a:t>قيل ان احد القادة العرب الشرفاء لم يترك لاهله سوى 2000 جنيه وان زعيماً آخر جمعت له التبرعات لعلاج زوجته.</a:t>
            </a:r>
          </a:p>
          <a:p>
            <a:pPr>
              <a:spcBef>
                <a:spcPct val="50000"/>
              </a:spcBef>
            </a:pPr>
            <a:r>
              <a:rPr lang="ar-SA">
                <a:solidFill>
                  <a:schemeClr val="accent2"/>
                </a:solidFill>
              </a:rPr>
              <a:t>اما الآخرون فلم يجرؤ احد ان يقول لهم ” من اين لك هذا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6"/>
                                        </p:tgtEl>
                                        <p:attrNameLst>
                                          <p:attrName>style.visibility</p:attrName>
                                        </p:attrNameLst>
                                      </p:cBhvr>
                                      <p:to>
                                        <p:strVal val="visible"/>
                                      </p:to>
                                    </p:set>
                                    <p:anim calcmode="lin" valueType="num">
                                      <p:cBhvr additive="base">
                                        <p:cTn id="7" dur="500" fill="hold"/>
                                        <p:tgtEl>
                                          <p:spTgt spid="18436"/>
                                        </p:tgtEl>
                                        <p:attrNameLst>
                                          <p:attrName>ppt_x</p:attrName>
                                        </p:attrNameLst>
                                      </p:cBhvr>
                                      <p:tavLst>
                                        <p:tav tm="0">
                                          <p:val>
                                            <p:strVal val="0-#ppt_w/2"/>
                                          </p:val>
                                        </p:tav>
                                        <p:tav tm="100000">
                                          <p:val>
                                            <p:strVal val="#ppt_x"/>
                                          </p:val>
                                        </p:tav>
                                      </p:tavLst>
                                    </p:anim>
                                    <p:anim calcmode="lin" valueType="num">
                                      <p:cBhvr additive="base">
                                        <p:cTn id="8" dur="500" fill="hold"/>
                                        <p:tgtEl>
                                          <p:spTgt spid="1843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7"/>
                                        </p:tgtEl>
                                        <p:attrNameLst>
                                          <p:attrName>style.visibility</p:attrName>
                                        </p:attrNameLst>
                                      </p:cBhvr>
                                      <p:to>
                                        <p:strVal val="visible"/>
                                      </p:to>
                                    </p:set>
                                    <p:anim calcmode="lin" valueType="num">
                                      <p:cBhvr additive="base">
                                        <p:cTn id="13" dur="500" fill="hold"/>
                                        <p:tgtEl>
                                          <p:spTgt spid="18437"/>
                                        </p:tgtEl>
                                        <p:attrNameLst>
                                          <p:attrName>ppt_x</p:attrName>
                                        </p:attrNameLst>
                                      </p:cBhvr>
                                      <p:tavLst>
                                        <p:tav tm="0">
                                          <p:val>
                                            <p:strVal val="0-#ppt_w/2"/>
                                          </p:val>
                                        </p:tav>
                                        <p:tav tm="100000">
                                          <p:val>
                                            <p:strVal val="#ppt_x"/>
                                          </p:val>
                                        </p:tav>
                                      </p:tavLst>
                                    </p:anim>
                                    <p:anim calcmode="lin" valueType="num">
                                      <p:cBhvr additive="base">
                                        <p:cTn id="14" dur="500" fill="hold"/>
                                        <p:tgtEl>
                                          <p:spTgt spid="1843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animBg="1" autoUpdateAnimBg="0"/>
      <p:bldP spid="18437"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عنصر نائب لرقم الشريحة 3"/>
          <p:cNvSpPr>
            <a:spLocks noGrp="1"/>
          </p:cNvSpPr>
          <p:nvPr>
            <p:ph type="sldNum" sz="quarter" idx="12"/>
          </p:nvPr>
        </p:nvSpPr>
        <p:spPr>
          <a:noFill/>
        </p:spPr>
        <p:txBody>
          <a:bodyPr/>
          <a:lstStyle/>
          <a:p>
            <a:fld id="{44981A9A-B6E8-4DFF-B215-325663E9C2F8}" type="slidenum">
              <a:rPr lang="ar-SA"/>
              <a:pPr/>
              <a:t>14</a:t>
            </a:fld>
            <a:endParaRPr lang="en-US"/>
          </a:p>
        </p:txBody>
      </p:sp>
      <p:sp>
        <p:nvSpPr>
          <p:cNvPr id="15363" name="Text Box 2"/>
          <p:cNvSpPr txBox="1">
            <a:spLocks noChangeArrowheads="1"/>
          </p:cNvSpPr>
          <p:nvPr/>
        </p:nvSpPr>
        <p:spPr bwMode="auto">
          <a:xfrm>
            <a:off x="990600" y="228600"/>
            <a:ext cx="4876800" cy="579438"/>
          </a:xfrm>
          <a:prstGeom prst="rect">
            <a:avLst/>
          </a:prstGeom>
          <a:noFill/>
          <a:ln w="9525">
            <a:noFill/>
            <a:miter lim="800000"/>
            <a:headEnd/>
            <a:tailEnd/>
          </a:ln>
        </p:spPr>
        <p:txBody>
          <a:bodyPr>
            <a:spAutoFit/>
          </a:bodyPr>
          <a:lstStyle/>
          <a:p>
            <a:pPr algn="ctr">
              <a:spcBef>
                <a:spcPct val="50000"/>
              </a:spcBef>
            </a:pPr>
            <a:r>
              <a:rPr lang="ar-SA" sz="3200" b="1">
                <a:cs typeface="Andalus" pitchFamily="2" charset="-78"/>
              </a:rPr>
              <a:t>التفكير الإيجابى</a:t>
            </a:r>
            <a:endParaRPr lang="en-US" sz="3200" b="1">
              <a:cs typeface="Andalus" pitchFamily="2" charset="-78"/>
            </a:endParaRPr>
          </a:p>
        </p:txBody>
      </p:sp>
      <p:sp>
        <p:nvSpPr>
          <p:cNvPr id="19460" name="Oval 4"/>
          <p:cNvSpPr>
            <a:spLocks noChangeArrowheads="1"/>
          </p:cNvSpPr>
          <p:nvPr/>
        </p:nvSpPr>
        <p:spPr bwMode="auto">
          <a:xfrm>
            <a:off x="4724400" y="990600"/>
            <a:ext cx="2133600" cy="1447800"/>
          </a:xfrm>
          <a:prstGeom prst="ellipse">
            <a:avLst/>
          </a:prstGeom>
          <a:noFill/>
          <a:ln w="38100">
            <a:solidFill>
              <a:schemeClr val="tx1"/>
            </a:solidFill>
            <a:round/>
            <a:headEnd/>
            <a:tailEnd/>
          </a:ln>
        </p:spPr>
        <p:txBody>
          <a:bodyPr wrap="none" anchor="ctr"/>
          <a:lstStyle/>
          <a:p>
            <a:pPr algn="ctr"/>
            <a:r>
              <a:rPr lang="ar-SA" b="1" u="sng"/>
              <a:t>تعريفه</a:t>
            </a:r>
          </a:p>
          <a:p>
            <a:pPr algn="ctr"/>
            <a:r>
              <a:rPr lang="ar-SA"/>
              <a:t>إعمال العقل في المعلوم</a:t>
            </a:r>
          </a:p>
          <a:p>
            <a:pPr algn="ctr"/>
            <a:r>
              <a:rPr lang="ar-SA"/>
              <a:t> للوصول الى المجهول</a:t>
            </a:r>
            <a:r>
              <a:rPr lang="ar-SA" u="sng"/>
              <a:t> </a:t>
            </a:r>
          </a:p>
          <a:p>
            <a:pPr lvl="1" algn="ctr"/>
            <a:r>
              <a:rPr lang="ar-SA" sz="1600"/>
              <a:t>المعجم الوسيط</a:t>
            </a:r>
            <a:endParaRPr lang="en-US" sz="1600"/>
          </a:p>
        </p:txBody>
      </p:sp>
      <p:sp>
        <p:nvSpPr>
          <p:cNvPr id="19462" name="Oval 6"/>
          <p:cNvSpPr>
            <a:spLocks noChangeArrowheads="1"/>
          </p:cNvSpPr>
          <p:nvPr/>
        </p:nvSpPr>
        <p:spPr bwMode="auto">
          <a:xfrm>
            <a:off x="76200" y="685800"/>
            <a:ext cx="3810000" cy="2819400"/>
          </a:xfrm>
          <a:prstGeom prst="ellipse">
            <a:avLst/>
          </a:prstGeom>
          <a:noFill/>
          <a:ln w="38100">
            <a:solidFill>
              <a:schemeClr val="tx1"/>
            </a:solidFill>
            <a:round/>
            <a:headEnd/>
            <a:tailEnd/>
          </a:ln>
        </p:spPr>
        <p:txBody>
          <a:bodyPr wrap="none" anchor="ctr"/>
          <a:lstStyle/>
          <a:p>
            <a:pPr marL="457200" indent="-457200" algn="ctr"/>
            <a:r>
              <a:rPr lang="ar-SA" b="1" u="sng"/>
              <a:t>حقائق تتصل بــه</a:t>
            </a:r>
          </a:p>
          <a:p>
            <a:pPr marL="457200" indent="-457200" algn="ctr">
              <a:buClr>
                <a:schemeClr val="accent2"/>
              </a:buClr>
              <a:buSzPct val="55000"/>
              <a:buFont typeface="Wingdings" pitchFamily="2" charset="2"/>
              <a:buChar char="v"/>
            </a:pPr>
            <a:r>
              <a:rPr lang="ar-SA"/>
              <a:t>الافراط في استخدام الجوارح والزهد</a:t>
            </a:r>
          </a:p>
          <a:p>
            <a:pPr marL="457200" indent="-457200" algn="ctr"/>
            <a:r>
              <a:rPr lang="ar-SA"/>
              <a:t> في استخدام العقل !!</a:t>
            </a:r>
          </a:p>
          <a:p>
            <a:pPr marL="457200" indent="-457200" algn="ctr">
              <a:buClr>
                <a:schemeClr val="accent2"/>
              </a:buClr>
              <a:buSzPct val="55000"/>
              <a:buFont typeface="Wingdings" pitchFamily="2" charset="2"/>
              <a:buChar char="v"/>
            </a:pPr>
            <a:r>
              <a:rPr lang="ar-SA"/>
              <a:t>لا سلطان لاحد على العقل الا صاحبه</a:t>
            </a:r>
          </a:p>
          <a:p>
            <a:pPr marL="457200" indent="-457200" algn="ctr"/>
            <a:r>
              <a:rPr lang="ar-SA"/>
              <a:t> قد يكون للآخرين سلطان على سمعك</a:t>
            </a:r>
          </a:p>
          <a:p>
            <a:pPr marL="457200" indent="-457200" algn="ctr"/>
            <a:r>
              <a:rPr lang="ar-SA"/>
              <a:t> لكن لا سلطان لهم على تفكيرك.</a:t>
            </a:r>
            <a:endParaRPr lang="en-US" sz="1600"/>
          </a:p>
        </p:txBody>
      </p:sp>
      <p:sp>
        <p:nvSpPr>
          <p:cNvPr id="19463" name="Oval 7"/>
          <p:cNvSpPr>
            <a:spLocks noChangeArrowheads="1"/>
          </p:cNvSpPr>
          <p:nvPr/>
        </p:nvSpPr>
        <p:spPr bwMode="auto">
          <a:xfrm>
            <a:off x="152400" y="3657600"/>
            <a:ext cx="6477000" cy="3124200"/>
          </a:xfrm>
          <a:prstGeom prst="ellipse">
            <a:avLst/>
          </a:prstGeom>
          <a:noFill/>
          <a:ln w="38100">
            <a:solidFill>
              <a:schemeClr val="tx1"/>
            </a:solidFill>
            <a:round/>
            <a:headEnd/>
            <a:tailEnd/>
          </a:ln>
        </p:spPr>
        <p:txBody>
          <a:bodyPr wrap="none" anchor="ctr"/>
          <a:lstStyle/>
          <a:p>
            <a:pPr algn="ctr"/>
            <a:r>
              <a:rPr lang="ar-SA" b="1" u="sng"/>
              <a:t>اقوال في التفكير</a:t>
            </a:r>
          </a:p>
          <a:p>
            <a:pPr algn="ctr"/>
            <a:r>
              <a:rPr lang="ar-SA" b="1"/>
              <a:t>(الآيات كثيرة ...والاحاديث كثيرة )</a:t>
            </a:r>
          </a:p>
          <a:p>
            <a:pPr algn="ctr">
              <a:buClr>
                <a:schemeClr val="accent2"/>
              </a:buClr>
              <a:buSzPct val="55000"/>
              <a:buFont typeface="Wingdings" pitchFamily="2" charset="2"/>
              <a:buChar char="v"/>
            </a:pPr>
            <a:r>
              <a:rPr lang="ar-SA"/>
              <a:t>”لا يحل لي ان اضيع ساعة من عمري,</a:t>
            </a:r>
          </a:p>
          <a:p>
            <a:pPr algn="ctr">
              <a:buClr>
                <a:schemeClr val="accent2"/>
              </a:buClr>
              <a:buSzPct val="55000"/>
              <a:buFont typeface="Wingdings" pitchFamily="2" charset="2"/>
              <a:buNone/>
            </a:pPr>
            <a:r>
              <a:rPr lang="ar-SA"/>
              <a:t>حتى اذا تعطل لساني عن مذاكرة او مناظرة,</a:t>
            </a:r>
          </a:p>
          <a:p>
            <a:pPr algn="ctr">
              <a:buClr>
                <a:schemeClr val="accent2"/>
              </a:buClr>
              <a:buSzPct val="55000"/>
              <a:buFont typeface="Wingdings" pitchFamily="2" charset="2"/>
              <a:buNone/>
            </a:pPr>
            <a:r>
              <a:rPr lang="ar-SA"/>
              <a:t>وسمعي عن مطالعة, اعملت فكري“</a:t>
            </a:r>
          </a:p>
          <a:p>
            <a:pPr lvl="4" algn="ctr">
              <a:buClr>
                <a:schemeClr val="accent2"/>
              </a:buClr>
              <a:buSzPct val="55000"/>
              <a:buFont typeface="Wingdings" pitchFamily="2" charset="2"/>
              <a:buNone/>
            </a:pPr>
            <a:r>
              <a:rPr lang="ar-SA" sz="1400"/>
              <a:t>العلامة  ابن الحنبلي</a:t>
            </a:r>
          </a:p>
          <a:p>
            <a:pPr algn="ctr">
              <a:buClr>
                <a:schemeClr val="accent2"/>
              </a:buClr>
              <a:buSzPct val="55000"/>
              <a:buFont typeface="Wingdings" pitchFamily="2" charset="2"/>
              <a:buChar char="v"/>
            </a:pPr>
            <a:r>
              <a:rPr lang="ar-SA"/>
              <a:t>”المشكلة اننا لم نفكر, هل فكرنا ام لا“</a:t>
            </a:r>
          </a:p>
          <a:p>
            <a:pPr algn="ctr">
              <a:buClr>
                <a:schemeClr val="accent2"/>
              </a:buClr>
              <a:buSzPct val="55000"/>
              <a:buFont typeface="Wingdings" pitchFamily="2" charset="2"/>
              <a:buChar char="v"/>
            </a:pPr>
            <a:r>
              <a:rPr lang="ar-SA"/>
              <a:t>”الباطل مع التفكير ينتصر, والحق مع تعطيل التفكير ينهزم“</a:t>
            </a:r>
          </a:p>
          <a:p>
            <a:pPr lvl="4" algn="ctr">
              <a:buClr>
                <a:schemeClr val="accent2"/>
              </a:buClr>
              <a:buSzPct val="55000"/>
              <a:buFont typeface="Wingdings" pitchFamily="2" charset="2"/>
              <a:buNone/>
            </a:pPr>
            <a:r>
              <a:rPr lang="ar-SA" sz="1400"/>
              <a:t>الداعية/ ناصر العمر</a:t>
            </a:r>
            <a:endParaRPr lang="en-US" sz="1400"/>
          </a:p>
        </p:txBody>
      </p:sp>
      <p:sp>
        <p:nvSpPr>
          <p:cNvPr id="15367" name="Text Box 8"/>
          <p:cNvSpPr txBox="1">
            <a:spLocks noChangeArrowheads="1"/>
          </p:cNvSpPr>
          <p:nvPr/>
        </p:nvSpPr>
        <p:spPr bwMode="auto">
          <a:xfrm>
            <a:off x="533400" y="6934200"/>
            <a:ext cx="5638800" cy="457200"/>
          </a:xfrm>
          <a:prstGeom prst="rect">
            <a:avLst/>
          </a:prstGeom>
          <a:noFill/>
          <a:ln w="9525">
            <a:noFill/>
            <a:miter lim="800000"/>
            <a:headEnd/>
            <a:tailEnd/>
          </a:ln>
        </p:spPr>
        <p:txBody>
          <a:bodyPr>
            <a:spAutoFit/>
          </a:bodyPr>
          <a:lstStyle/>
          <a:p>
            <a:pPr>
              <a:spcBef>
                <a:spcPct val="50000"/>
              </a:spcBef>
            </a:pPr>
            <a:endParaRPr lang="en-US" sz="2400">
              <a:cs typeface="Simplified Arabic Fixed" pitchFamily="49" charset="-78"/>
            </a:endParaRPr>
          </a:p>
        </p:txBody>
      </p:sp>
      <p:cxnSp>
        <p:nvCxnSpPr>
          <p:cNvPr id="15368" name="AutoShape 9"/>
          <p:cNvCxnSpPr>
            <a:cxnSpLocks noChangeShapeType="1"/>
            <a:stCxn id="19460" idx="1"/>
            <a:endCxn id="19462" idx="6"/>
          </p:cNvCxnSpPr>
          <p:nvPr/>
        </p:nvCxnSpPr>
        <p:spPr bwMode="auto">
          <a:xfrm rot="-5400000" flipH="1" flipV="1">
            <a:off x="4015581" y="1073944"/>
            <a:ext cx="911225" cy="1131888"/>
          </a:xfrm>
          <a:prstGeom prst="curvedConnector4">
            <a:avLst>
              <a:gd name="adj1" fmla="val -46343"/>
              <a:gd name="adj2" fmla="val 64657"/>
            </a:avLst>
          </a:prstGeom>
          <a:noFill/>
          <a:ln w="9525">
            <a:solidFill>
              <a:schemeClr val="tx1"/>
            </a:solidFill>
            <a:round/>
            <a:headEnd type="triangle" w="med" len="med"/>
            <a:tailEnd type="triangle" w="med" len="med"/>
          </a:ln>
        </p:spPr>
      </p:cxnSp>
      <p:cxnSp>
        <p:nvCxnSpPr>
          <p:cNvPr id="15369" name="AutoShape 10"/>
          <p:cNvCxnSpPr>
            <a:cxnSpLocks noChangeShapeType="1"/>
            <a:stCxn id="19462" idx="5"/>
            <a:endCxn id="19463" idx="7"/>
          </p:cNvCxnSpPr>
          <p:nvPr/>
        </p:nvCxnSpPr>
        <p:spPr bwMode="auto">
          <a:xfrm rot="16200000" flipH="1">
            <a:off x="4013201" y="2427287"/>
            <a:ext cx="984250" cy="2352675"/>
          </a:xfrm>
          <a:prstGeom prst="curvedConnector3">
            <a:avLst>
              <a:gd name="adj1" fmla="val 47741"/>
            </a:avLst>
          </a:prstGeom>
          <a:noFill/>
          <a:ln w="9525">
            <a:solidFill>
              <a:schemeClr val="tx1"/>
            </a:solidFill>
            <a:round/>
            <a:headEnd type="triangle" w="med" len="med"/>
            <a:tailEnd type="triangle" w="med" len="med"/>
          </a:ln>
        </p:spPr>
      </p:cxnSp>
      <p:sp>
        <p:nvSpPr>
          <p:cNvPr id="19467" name="Text Box 11"/>
          <p:cNvSpPr txBox="1">
            <a:spLocks noChangeArrowheads="1"/>
          </p:cNvSpPr>
          <p:nvPr/>
        </p:nvSpPr>
        <p:spPr bwMode="auto">
          <a:xfrm>
            <a:off x="838200" y="6705600"/>
            <a:ext cx="5867400" cy="2441575"/>
          </a:xfrm>
          <a:prstGeom prst="rect">
            <a:avLst/>
          </a:prstGeom>
          <a:noFill/>
          <a:ln w="9525">
            <a:noFill/>
            <a:miter lim="800000"/>
            <a:headEnd/>
            <a:tailEnd/>
          </a:ln>
          <a:effectLst>
            <a:outerShdw dist="35921" dir="2700000" algn="ctr" rotWithShape="0">
              <a:schemeClr val="bg2"/>
            </a:outerShdw>
          </a:effectLst>
        </p:spPr>
        <p:txBody>
          <a:bodyPr>
            <a:spAutoFit/>
          </a:bodyPr>
          <a:lstStyle/>
          <a:p>
            <a:pPr algn="ctr">
              <a:spcBef>
                <a:spcPct val="50000"/>
              </a:spcBef>
              <a:defRPr/>
            </a:pPr>
            <a:r>
              <a:rPr lang="ar-SA" sz="2800" b="1" u="sng">
                <a:solidFill>
                  <a:srgbClr val="800000"/>
                </a:solidFill>
              </a:rPr>
              <a:t>قارن بين ما وصل اليه الاعداء بسبب التفكير والتخطيط والتدبير (من مؤتمر بال بسويسرا 1897 الى يومنا هذا)</a:t>
            </a:r>
          </a:p>
          <a:p>
            <a:pPr algn="ctr">
              <a:spcBef>
                <a:spcPct val="50000"/>
              </a:spcBef>
              <a:defRPr/>
            </a:pPr>
            <a:r>
              <a:rPr lang="ar-SA" sz="2800" b="1" u="sng">
                <a:solidFill>
                  <a:srgbClr val="800000"/>
                </a:solidFill>
              </a:rPr>
              <a:t>وبين ما وصلنا اليه بسبب تعطيل التفكير او قمعه !!!</a:t>
            </a:r>
            <a:endParaRPr lang="en-US" sz="2800" b="1" u="sng">
              <a:solidFill>
                <a:srgbClr val="8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9460"/>
                                        </p:tgtEl>
                                        <p:attrNameLst>
                                          <p:attrName>style.visibility</p:attrName>
                                        </p:attrNameLst>
                                      </p:cBhvr>
                                      <p:to>
                                        <p:strVal val="visible"/>
                                      </p:to>
                                    </p:set>
                                    <p:anim calcmode="lin" valueType="num">
                                      <p:cBhvr additive="base">
                                        <p:cTn id="7" dur="500" fill="hold"/>
                                        <p:tgtEl>
                                          <p:spTgt spid="19460"/>
                                        </p:tgtEl>
                                        <p:attrNameLst>
                                          <p:attrName>ppt_x</p:attrName>
                                        </p:attrNameLst>
                                      </p:cBhvr>
                                      <p:tavLst>
                                        <p:tav tm="0">
                                          <p:val>
                                            <p:strVal val="1+#ppt_w/2"/>
                                          </p:val>
                                        </p:tav>
                                        <p:tav tm="100000">
                                          <p:val>
                                            <p:strVal val="#ppt_x"/>
                                          </p:val>
                                        </p:tav>
                                      </p:tavLst>
                                    </p:anim>
                                    <p:anim calcmode="lin" valueType="num">
                                      <p:cBhvr additive="base">
                                        <p:cTn id="8" dur="500" fill="hold"/>
                                        <p:tgtEl>
                                          <p:spTgt spid="1946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arbrake.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9462"/>
                                        </p:tgtEl>
                                        <p:attrNameLst>
                                          <p:attrName>style.visibility</p:attrName>
                                        </p:attrNameLst>
                                      </p:cBhvr>
                                      <p:to>
                                        <p:strVal val="visible"/>
                                      </p:to>
                                    </p:set>
                                    <p:anim calcmode="lin" valueType="num">
                                      <p:cBhvr additive="base">
                                        <p:cTn id="13" dur="500" fill="hold"/>
                                        <p:tgtEl>
                                          <p:spTgt spid="19462"/>
                                        </p:tgtEl>
                                        <p:attrNameLst>
                                          <p:attrName>ppt_x</p:attrName>
                                        </p:attrNameLst>
                                      </p:cBhvr>
                                      <p:tavLst>
                                        <p:tav tm="0">
                                          <p:val>
                                            <p:strVal val="1+#ppt_w/2"/>
                                          </p:val>
                                        </p:tav>
                                        <p:tav tm="100000">
                                          <p:val>
                                            <p:strVal val="#ppt_x"/>
                                          </p:val>
                                        </p:tav>
                                      </p:tavLst>
                                    </p:anim>
                                    <p:anim calcmode="lin" valueType="num">
                                      <p:cBhvr additive="base">
                                        <p:cTn id="14" dur="500" fill="hold"/>
                                        <p:tgtEl>
                                          <p:spTgt spid="1946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carbrake.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9463"/>
                                        </p:tgtEl>
                                        <p:attrNameLst>
                                          <p:attrName>style.visibility</p:attrName>
                                        </p:attrNameLst>
                                      </p:cBhvr>
                                      <p:to>
                                        <p:strVal val="visible"/>
                                      </p:to>
                                    </p:set>
                                    <p:anim calcmode="lin" valueType="num">
                                      <p:cBhvr additive="base">
                                        <p:cTn id="19" dur="500" fill="hold"/>
                                        <p:tgtEl>
                                          <p:spTgt spid="19463"/>
                                        </p:tgtEl>
                                        <p:attrNameLst>
                                          <p:attrName>ppt_x</p:attrName>
                                        </p:attrNameLst>
                                      </p:cBhvr>
                                      <p:tavLst>
                                        <p:tav tm="0">
                                          <p:val>
                                            <p:strVal val="1+#ppt_w/2"/>
                                          </p:val>
                                        </p:tav>
                                        <p:tav tm="100000">
                                          <p:val>
                                            <p:strVal val="#ppt_x"/>
                                          </p:val>
                                        </p:tav>
                                      </p:tavLst>
                                    </p:anim>
                                    <p:anim calcmode="lin" valueType="num">
                                      <p:cBhvr additive="base">
                                        <p:cTn id="20" dur="500" fill="hold"/>
                                        <p:tgtEl>
                                          <p:spTgt spid="1946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carbrake.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animBg="1" autoUpdateAnimBg="0"/>
      <p:bldP spid="19462" grpId="0" animBg="1" autoUpdateAnimBg="0"/>
      <p:bldP spid="19463"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عنصر نائب لرقم الشريحة 3"/>
          <p:cNvSpPr>
            <a:spLocks noGrp="1"/>
          </p:cNvSpPr>
          <p:nvPr>
            <p:ph type="sldNum" sz="quarter" idx="12"/>
          </p:nvPr>
        </p:nvSpPr>
        <p:spPr>
          <a:noFill/>
        </p:spPr>
        <p:txBody>
          <a:bodyPr/>
          <a:lstStyle/>
          <a:p>
            <a:fld id="{F42EE9AA-E1EE-47A0-9F3E-FAB966E3A625}" type="slidenum">
              <a:rPr lang="ar-SA"/>
              <a:pPr/>
              <a:t>15</a:t>
            </a:fld>
            <a:endParaRPr lang="en-US"/>
          </a:p>
        </p:txBody>
      </p:sp>
      <p:sp>
        <p:nvSpPr>
          <p:cNvPr id="16387" name="Rectangle 2"/>
          <p:cNvSpPr>
            <a:spLocks noGrp="1" noChangeArrowheads="1"/>
          </p:cNvSpPr>
          <p:nvPr>
            <p:ph type="title" idx="4294967295"/>
          </p:nvPr>
        </p:nvSpPr>
        <p:spPr>
          <a:xfrm>
            <a:off x="342900" y="228600"/>
            <a:ext cx="5829300" cy="685800"/>
          </a:xfrm>
        </p:spPr>
        <p:txBody>
          <a:bodyPr/>
          <a:lstStyle/>
          <a:p>
            <a:pPr eaLnBrk="1" hangingPunct="1"/>
            <a:r>
              <a:rPr lang="ar-SA" sz="3200" b="1" smtClean="0">
                <a:cs typeface="Andalus" pitchFamily="2" charset="-78"/>
              </a:rPr>
              <a:t>قواعد وضوابط التفكير الايجابي</a:t>
            </a:r>
            <a:endParaRPr lang="en-US" sz="3200" b="1" smtClean="0">
              <a:cs typeface="Andalus" pitchFamily="2" charset="-78"/>
            </a:endParaRPr>
          </a:p>
        </p:txBody>
      </p:sp>
      <p:sp>
        <p:nvSpPr>
          <p:cNvPr id="16388" name="AutoShape 85"/>
          <p:cNvSpPr>
            <a:spLocks noChangeArrowheads="1"/>
          </p:cNvSpPr>
          <p:nvPr/>
        </p:nvSpPr>
        <p:spPr bwMode="auto">
          <a:xfrm>
            <a:off x="0" y="1143000"/>
            <a:ext cx="6858000" cy="7239000"/>
          </a:xfrm>
          <a:prstGeom prst="triangle">
            <a:avLst>
              <a:gd name="adj" fmla="val 49662"/>
            </a:avLst>
          </a:prstGeom>
          <a:noFill/>
          <a:ln w="28575">
            <a:solidFill>
              <a:schemeClr val="tx1"/>
            </a:solidFill>
            <a:miter lim="800000"/>
            <a:headEnd/>
            <a:tailEnd/>
          </a:ln>
        </p:spPr>
        <p:txBody>
          <a:bodyPr wrap="none" anchor="ctr"/>
          <a:lstStyle/>
          <a:p>
            <a:endParaRPr lang="en-US"/>
          </a:p>
        </p:txBody>
      </p:sp>
      <p:sp>
        <p:nvSpPr>
          <p:cNvPr id="16389" name="Text Box 86"/>
          <p:cNvSpPr txBox="1">
            <a:spLocks noChangeArrowheads="1"/>
          </p:cNvSpPr>
          <p:nvPr/>
        </p:nvSpPr>
        <p:spPr bwMode="auto">
          <a:xfrm rot="-40664">
            <a:off x="2667000" y="2286000"/>
            <a:ext cx="1371600" cy="336550"/>
          </a:xfrm>
          <a:prstGeom prst="rect">
            <a:avLst/>
          </a:prstGeom>
          <a:noFill/>
          <a:ln w="9525">
            <a:noFill/>
            <a:miter lim="800000"/>
            <a:headEnd/>
            <a:tailEnd/>
          </a:ln>
        </p:spPr>
        <p:txBody>
          <a:bodyPr>
            <a:spAutoFit/>
          </a:bodyPr>
          <a:lstStyle/>
          <a:p>
            <a:pPr algn="ctr">
              <a:spcBef>
                <a:spcPct val="50000"/>
              </a:spcBef>
            </a:pPr>
            <a:r>
              <a:rPr lang="ar-LB" sz="1600" b="1">
                <a:cs typeface="Times New Roman" pitchFamily="18" charset="0"/>
              </a:rPr>
              <a:t>المشروعية</a:t>
            </a:r>
            <a:endParaRPr lang="en-US" sz="1600" b="1">
              <a:cs typeface="Times New Roman" pitchFamily="18" charset="0"/>
            </a:endParaRPr>
          </a:p>
        </p:txBody>
      </p:sp>
      <p:sp>
        <p:nvSpPr>
          <p:cNvPr id="16390" name="Text Box 87"/>
          <p:cNvSpPr txBox="1">
            <a:spLocks noChangeArrowheads="1"/>
          </p:cNvSpPr>
          <p:nvPr/>
        </p:nvSpPr>
        <p:spPr bwMode="auto">
          <a:xfrm>
            <a:off x="2133600" y="2743200"/>
            <a:ext cx="2438400" cy="1314450"/>
          </a:xfrm>
          <a:prstGeom prst="rect">
            <a:avLst/>
          </a:prstGeom>
          <a:noFill/>
          <a:ln w="9525">
            <a:noFill/>
            <a:miter lim="800000"/>
            <a:headEnd/>
            <a:tailEnd/>
          </a:ln>
        </p:spPr>
        <p:txBody>
          <a:bodyPr>
            <a:spAutoFit/>
          </a:bodyPr>
          <a:lstStyle/>
          <a:p>
            <a:pPr algn="ctr">
              <a:spcBef>
                <a:spcPct val="50000"/>
              </a:spcBef>
            </a:pPr>
            <a:r>
              <a:rPr lang="ar-SA" sz="1600">
                <a:cs typeface="Times New Roman" pitchFamily="18" charset="0"/>
              </a:rPr>
              <a:t>العقل مضاف اليه الهداية</a:t>
            </a:r>
          </a:p>
          <a:p>
            <a:pPr algn="ctr">
              <a:spcBef>
                <a:spcPct val="50000"/>
              </a:spcBef>
            </a:pPr>
            <a:r>
              <a:rPr lang="ar-SA" sz="1600">
                <a:cs typeface="Times New Roman" pitchFamily="18" charset="0"/>
              </a:rPr>
              <a:t> ينتج تفكيراً ايجابياً.</a:t>
            </a:r>
          </a:p>
          <a:p>
            <a:pPr algn="ctr">
              <a:spcBef>
                <a:spcPct val="50000"/>
              </a:spcBef>
            </a:pPr>
            <a:r>
              <a:rPr lang="ar-SA" sz="1600">
                <a:cs typeface="Times New Roman" pitchFamily="18" charset="0"/>
              </a:rPr>
              <a:t>العقل مضاف اليه الضلال ينتج تفكيراً سلبياً .</a:t>
            </a:r>
            <a:endParaRPr lang="en-US" sz="1600">
              <a:cs typeface="Times New Roman" pitchFamily="18" charset="0"/>
            </a:endParaRPr>
          </a:p>
        </p:txBody>
      </p:sp>
      <p:sp>
        <p:nvSpPr>
          <p:cNvPr id="16391" name="Text Box 88"/>
          <p:cNvSpPr txBox="1">
            <a:spLocks noChangeArrowheads="1"/>
          </p:cNvSpPr>
          <p:nvPr/>
        </p:nvSpPr>
        <p:spPr bwMode="auto">
          <a:xfrm>
            <a:off x="1600200" y="4191000"/>
            <a:ext cx="3505200" cy="336550"/>
          </a:xfrm>
          <a:prstGeom prst="rect">
            <a:avLst/>
          </a:prstGeom>
          <a:noFill/>
          <a:ln w="9525">
            <a:noFill/>
            <a:miter lim="800000"/>
            <a:headEnd/>
            <a:tailEnd/>
          </a:ln>
        </p:spPr>
        <p:txBody>
          <a:bodyPr>
            <a:spAutoFit/>
          </a:bodyPr>
          <a:lstStyle/>
          <a:p>
            <a:pPr algn="ctr">
              <a:spcBef>
                <a:spcPct val="50000"/>
              </a:spcBef>
            </a:pPr>
            <a:r>
              <a:rPr lang="ar-SA" sz="1600" b="1">
                <a:cs typeface="Times New Roman" pitchFamily="18" charset="0"/>
              </a:rPr>
              <a:t>الواقعية:</a:t>
            </a:r>
            <a:r>
              <a:rPr lang="ar-SA" sz="1600">
                <a:cs typeface="Times New Roman" pitchFamily="18" charset="0"/>
              </a:rPr>
              <a:t> القابلية للتحقيق –    لا احلام اليقظة.</a:t>
            </a:r>
            <a:endParaRPr lang="en-US" sz="1600">
              <a:cs typeface="Times New Roman" pitchFamily="18" charset="0"/>
            </a:endParaRPr>
          </a:p>
        </p:txBody>
      </p:sp>
      <p:sp>
        <p:nvSpPr>
          <p:cNvPr id="16392" name="Text Box 89"/>
          <p:cNvSpPr txBox="1">
            <a:spLocks noChangeArrowheads="1"/>
          </p:cNvSpPr>
          <p:nvPr/>
        </p:nvSpPr>
        <p:spPr bwMode="auto">
          <a:xfrm>
            <a:off x="1447800" y="4800600"/>
            <a:ext cx="3886200" cy="703263"/>
          </a:xfrm>
          <a:prstGeom prst="rect">
            <a:avLst/>
          </a:prstGeom>
          <a:noFill/>
          <a:ln w="9525">
            <a:noFill/>
            <a:miter lim="800000"/>
            <a:headEnd/>
            <a:tailEnd/>
          </a:ln>
        </p:spPr>
        <p:txBody>
          <a:bodyPr>
            <a:spAutoFit/>
          </a:bodyPr>
          <a:lstStyle/>
          <a:p>
            <a:pPr algn="ctr">
              <a:spcBef>
                <a:spcPct val="50000"/>
              </a:spcBef>
            </a:pPr>
            <a:r>
              <a:rPr lang="ar-SA" sz="1600" b="1">
                <a:cs typeface="Times New Roman" pitchFamily="18" charset="0"/>
              </a:rPr>
              <a:t>القدرة على تحقيق المصالح ودرء</a:t>
            </a:r>
            <a:r>
              <a:rPr lang="ar-SA" sz="1600">
                <a:cs typeface="Times New Roman" pitchFamily="18" charset="0"/>
              </a:rPr>
              <a:t> </a:t>
            </a:r>
            <a:r>
              <a:rPr lang="ar-SA" sz="1600" b="1">
                <a:cs typeface="Times New Roman" pitchFamily="18" charset="0"/>
              </a:rPr>
              <a:t>المفاسد</a:t>
            </a:r>
            <a:r>
              <a:rPr lang="ar-SA" sz="1600">
                <a:cs typeface="Times New Roman" pitchFamily="18" charset="0"/>
              </a:rPr>
              <a:t> </a:t>
            </a:r>
            <a:endParaRPr lang="ar-SA" sz="1600"/>
          </a:p>
          <a:p>
            <a:pPr algn="ctr">
              <a:spcBef>
                <a:spcPct val="50000"/>
              </a:spcBef>
            </a:pPr>
            <a:r>
              <a:rPr lang="ar-SA" sz="1600">
                <a:cs typeface="Times New Roman" pitchFamily="18" charset="0"/>
              </a:rPr>
              <a:t>لتجد صدى بين الجماهير .</a:t>
            </a:r>
            <a:endParaRPr lang="en-US" sz="1600">
              <a:cs typeface="Times New Roman" pitchFamily="18" charset="0"/>
            </a:endParaRPr>
          </a:p>
        </p:txBody>
      </p:sp>
      <p:sp>
        <p:nvSpPr>
          <p:cNvPr id="16393" name="Text Box 90"/>
          <p:cNvSpPr txBox="1">
            <a:spLocks noChangeArrowheads="1"/>
          </p:cNvSpPr>
          <p:nvPr/>
        </p:nvSpPr>
        <p:spPr bwMode="auto">
          <a:xfrm>
            <a:off x="990600" y="5410200"/>
            <a:ext cx="4495800" cy="703263"/>
          </a:xfrm>
          <a:prstGeom prst="rect">
            <a:avLst/>
          </a:prstGeom>
          <a:noFill/>
          <a:ln w="9525">
            <a:noFill/>
            <a:miter lim="800000"/>
            <a:headEnd/>
            <a:tailEnd/>
          </a:ln>
        </p:spPr>
        <p:txBody>
          <a:bodyPr>
            <a:spAutoFit/>
          </a:bodyPr>
          <a:lstStyle/>
          <a:p>
            <a:pPr algn="ctr">
              <a:spcBef>
                <a:spcPct val="50000"/>
              </a:spcBef>
            </a:pPr>
            <a:r>
              <a:rPr lang="ar-SA" sz="1600" b="1">
                <a:cs typeface="Times New Roman" pitchFamily="18" charset="0"/>
              </a:rPr>
              <a:t>الشورى:</a:t>
            </a:r>
            <a:r>
              <a:rPr lang="ar-SA" sz="1600">
                <a:cs typeface="Times New Roman" pitchFamily="18" charset="0"/>
              </a:rPr>
              <a:t> لتكتسب القرارات البعد الجمعي والابتعاد عن</a:t>
            </a:r>
          </a:p>
          <a:p>
            <a:pPr algn="ctr">
              <a:spcBef>
                <a:spcPct val="50000"/>
              </a:spcBef>
            </a:pPr>
            <a:r>
              <a:rPr lang="ar-SA" sz="1600">
                <a:cs typeface="Times New Roman" pitchFamily="18" charset="0"/>
              </a:rPr>
              <a:t> انحراف الفرد وشطحاته (زيارة السادات لاسرائيل</a:t>
            </a:r>
            <a:r>
              <a:rPr lang="ar-SA" sz="1600"/>
              <a:t>!!</a:t>
            </a:r>
            <a:r>
              <a:rPr lang="ar-SA" sz="1600">
                <a:cs typeface="Times New Roman" pitchFamily="18" charset="0"/>
              </a:rPr>
              <a:t>)</a:t>
            </a:r>
            <a:endParaRPr lang="ar-SA" sz="1600"/>
          </a:p>
        </p:txBody>
      </p:sp>
      <p:sp>
        <p:nvSpPr>
          <p:cNvPr id="16394" name="Text Box 91"/>
          <p:cNvSpPr txBox="1">
            <a:spLocks noChangeArrowheads="1"/>
          </p:cNvSpPr>
          <p:nvPr/>
        </p:nvSpPr>
        <p:spPr bwMode="auto">
          <a:xfrm>
            <a:off x="914400" y="6172200"/>
            <a:ext cx="5029200" cy="581025"/>
          </a:xfrm>
          <a:prstGeom prst="rect">
            <a:avLst/>
          </a:prstGeom>
          <a:noFill/>
          <a:ln w="9525">
            <a:noFill/>
            <a:miter lim="800000"/>
            <a:headEnd/>
            <a:tailEnd/>
          </a:ln>
        </p:spPr>
        <p:txBody>
          <a:bodyPr>
            <a:spAutoFit/>
          </a:bodyPr>
          <a:lstStyle/>
          <a:p>
            <a:pPr algn="ctr">
              <a:spcBef>
                <a:spcPct val="50000"/>
              </a:spcBef>
            </a:pPr>
            <a:r>
              <a:rPr lang="ar-SA" sz="1600" b="1">
                <a:cs typeface="Times New Roman" pitchFamily="18" charset="0"/>
              </a:rPr>
              <a:t>العمق والتروي :</a:t>
            </a:r>
            <a:r>
              <a:rPr lang="ar-SA" sz="1600">
                <a:cs typeface="Times New Roman" pitchFamily="18" charset="0"/>
              </a:rPr>
              <a:t> فكر ثم فكر ثم فكر ثم استشر ثم ناقش ثم فكر ثم قرر ثم نفذ .</a:t>
            </a:r>
            <a:endParaRPr lang="en-US" sz="1600">
              <a:cs typeface="Times New Roman" pitchFamily="18" charset="0"/>
            </a:endParaRPr>
          </a:p>
        </p:txBody>
      </p:sp>
      <p:sp>
        <p:nvSpPr>
          <p:cNvPr id="16395" name="Text Box 92"/>
          <p:cNvSpPr txBox="1">
            <a:spLocks noChangeArrowheads="1"/>
          </p:cNvSpPr>
          <p:nvPr/>
        </p:nvSpPr>
        <p:spPr bwMode="auto">
          <a:xfrm>
            <a:off x="914400" y="6629400"/>
            <a:ext cx="4953000" cy="581025"/>
          </a:xfrm>
          <a:prstGeom prst="rect">
            <a:avLst/>
          </a:prstGeom>
          <a:noFill/>
          <a:ln w="9525">
            <a:noFill/>
            <a:miter lim="800000"/>
            <a:headEnd/>
            <a:tailEnd/>
          </a:ln>
        </p:spPr>
        <p:txBody>
          <a:bodyPr>
            <a:spAutoFit/>
          </a:bodyPr>
          <a:lstStyle/>
          <a:p>
            <a:pPr algn="ctr">
              <a:spcBef>
                <a:spcPct val="50000"/>
              </a:spcBef>
            </a:pPr>
            <a:r>
              <a:rPr lang="ar-SA" sz="1600" b="1">
                <a:cs typeface="Times New Roman" pitchFamily="18" charset="0"/>
              </a:rPr>
              <a:t>الشمولية :</a:t>
            </a:r>
            <a:r>
              <a:rPr lang="ar-SA" sz="1600">
                <a:cs typeface="Times New Roman" pitchFamily="18" charset="0"/>
              </a:rPr>
              <a:t> ان لا يقتصر التفكير على الامور السياسية او العسكرية</a:t>
            </a:r>
            <a:r>
              <a:rPr lang="ar-SA" sz="1600"/>
              <a:t>,</a:t>
            </a:r>
            <a:r>
              <a:rPr lang="ar-SA" sz="1600">
                <a:cs typeface="Times New Roman" pitchFamily="18" charset="0"/>
              </a:rPr>
              <a:t> وانما يكون على جميع الاصعدة .</a:t>
            </a:r>
            <a:endParaRPr lang="en-US" sz="1600">
              <a:cs typeface="Times New Roman" pitchFamily="18" charset="0"/>
            </a:endParaRPr>
          </a:p>
        </p:txBody>
      </p:sp>
      <p:sp>
        <p:nvSpPr>
          <p:cNvPr id="16396" name="Text Box 93"/>
          <p:cNvSpPr txBox="1">
            <a:spLocks noChangeArrowheads="1"/>
          </p:cNvSpPr>
          <p:nvPr/>
        </p:nvSpPr>
        <p:spPr bwMode="auto">
          <a:xfrm>
            <a:off x="5105400" y="7239000"/>
            <a:ext cx="1143000" cy="457200"/>
          </a:xfrm>
          <a:prstGeom prst="rect">
            <a:avLst/>
          </a:prstGeom>
          <a:noFill/>
          <a:ln w="9525">
            <a:noFill/>
            <a:miter lim="800000"/>
            <a:headEnd/>
            <a:tailEnd/>
          </a:ln>
        </p:spPr>
        <p:txBody>
          <a:bodyPr>
            <a:spAutoFit/>
          </a:bodyPr>
          <a:lstStyle/>
          <a:p>
            <a:pPr>
              <a:spcBef>
                <a:spcPct val="50000"/>
              </a:spcBef>
            </a:pPr>
            <a:endParaRPr lang="en-US" sz="2400">
              <a:cs typeface="Simplified Arabic Fixed" pitchFamily="49" charset="-78"/>
            </a:endParaRPr>
          </a:p>
        </p:txBody>
      </p:sp>
      <p:sp>
        <p:nvSpPr>
          <p:cNvPr id="16397" name="Text Box 94"/>
          <p:cNvSpPr txBox="1">
            <a:spLocks noChangeArrowheads="1"/>
          </p:cNvSpPr>
          <p:nvPr/>
        </p:nvSpPr>
        <p:spPr bwMode="auto">
          <a:xfrm>
            <a:off x="3505200" y="7239000"/>
            <a:ext cx="2743200" cy="1190625"/>
          </a:xfrm>
          <a:prstGeom prst="rect">
            <a:avLst/>
          </a:prstGeom>
          <a:noFill/>
          <a:ln w="9525">
            <a:noFill/>
            <a:miter lim="800000"/>
            <a:headEnd/>
            <a:tailEnd/>
          </a:ln>
        </p:spPr>
        <p:txBody>
          <a:bodyPr>
            <a:spAutoFit/>
          </a:bodyPr>
          <a:lstStyle/>
          <a:p>
            <a:pPr>
              <a:spcBef>
                <a:spcPct val="50000"/>
              </a:spcBef>
            </a:pPr>
            <a:r>
              <a:rPr lang="ar-SA" sz="1800">
                <a:cs typeface="Times New Roman" pitchFamily="18" charset="0"/>
              </a:rPr>
              <a:t>لا يشترط في المفكر ان يكون </a:t>
            </a:r>
            <a:r>
              <a:rPr lang="ar-SA" sz="1800" b="1">
                <a:solidFill>
                  <a:schemeClr val="accent1"/>
                </a:solidFill>
                <a:cs typeface="Times New Roman" pitchFamily="18" charset="0"/>
              </a:rPr>
              <a:t>عبقرياً </a:t>
            </a:r>
            <a:r>
              <a:rPr lang="ar-SA" sz="1800">
                <a:cs typeface="Times New Roman" pitchFamily="18" charset="0"/>
              </a:rPr>
              <a:t>فقد تاتي الافكار الايجابية من انسان بسيط- فكرة ام سلمى يوم </a:t>
            </a:r>
            <a:r>
              <a:rPr lang="ar-SA" sz="1800"/>
              <a:t>الحديبية</a:t>
            </a:r>
            <a:r>
              <a:rPr lang="ar-SA" sz="1800">
                <a:cs typeface="Times New Roman" pitchFamily="18" charset="0"/>
              </a:rPr>
              <a:t>...</a:t>
            </a:r>
            <a:endParaRPr lang="en-US" sz="1800">
              <a:cs typeface="Times New Roman" pitchFamily="18" charset="0"/>
            </a:endParaRPr>
          </a:p>
        </p:txBody>
      </p:sp>
      <p:sp>
        <p:nvSpPr>
          <p:cNvPr id="16398" name="Text Box 95"/>
          <p:cNvSpPr txBox="1">
            <a:spLocks noChangeArrowheads="1"/>
          </p:cNvSpPr>
          <p:nvPr/>
        </p:nvSpPr>
        <p:spPr bwMode="auto">
          <a:xfrm>
            <a:off x="228600" y="7286625"/>
            <a:ext cx="2971800" cy="1054100"/>
          </a:xfrm>
          <a:prstGeom prst="rect">
            <a:avLst/>
          </a:prstGeom>
          <a:noFill/>
          <a:ln w="9525" cap="rnd">
            <a:noFill/>
            <a:prstDash val="sysDot"/>
            <a:miter lim="800000"/>
            <a:headEnd/>
            <a:tailEnd/>
          </a:ln>
        </p:spPr>
        <p:txBody>
          <a:bodyPr>
            <a:spAutoFit/>
          </a:bodyPr>
          <a:lstStyle/>
          <a:p>
            <a:pPr algn="l" rtl="0">
              <a:spcBef>
                <a:spcPct val="50000"/>
              </a:spcBef>
            </a:pPr>
            <a:r>
              <a:rPr lang="ar-SA" sz="1800">
                <a:cs typeface="Times New Roman" pitchFamily="18" charset="0"/>
              </a:rPr>
              <a:t>لا يقتصر التفكير على ايجاد </a:t>
            </a:r>
            <a:r>
              <a:rPr lang="ar-SA" sz="1800"/>
              <a:t>شيء </a:t>
            </a:r>
          </a:p>
          <a:p>
            <a:pPr algn="l" rtl="0">
              <a:spcBef>
                <a:spcPct val="50000"/>
              </a:spcBef>
            </a:pPr>
            <a:r>
              <a:rPr lang="ar-SA" sz="1800" b="1">
                <a:solidFill>
                  <a:schemeClr val="accent1"/>
                </a:solidFill>
                <a:cs typeface="Times New Roman" pitchFamily="18" charset="0"/>
              </a:rPr>
              <a:t>جديد</a:t>
            </a:r>
            <a:r>
              <a:rPr lang="ar-SA" sz="1800">
                <a:cs typeface="Times New Roman" pitchFamily="18" charset="0"/>
              </a:rPr>
              <a:t> وانما قد يكون تطويراً لفكرة قديمة (التفكير التراكمي)</a:t>
            </a:r>
            <a:endParaRPr lang="en-US" sz="1800">
              <a:cs typeface="Times New Roman" pitchFamily="18" charset="0"/>
            </a:endParaRPr>
          </a:p>
        </p:txBody>
      </p:sp>
      <p:sp>
        <p:nvSpPr>
          <p:cNvPr id="16399" name="Line 96"/>
          <p:cNvSpPr>
            <a:spLocks noChangeShapeType="1"/>
          </p:cNvSpPr>
          <p:nvPr/>
        </p:nvSpPr>
        <p:spPr bwMode="auto">
          <a:xfrm>
            <a:off x="533400" y="7239000"/>
            <a:ext cx="5715000" cy="0"/>
          </a:xfrm>
          <a:prstGeom prst="line">
            <a:avLst/>
          </a:prstGeom>
          <a:noFill/>
          <a:ln w="9525" cap="rnd">
            <a:solidFill>
              <a:schemeClr val="tx1"/>
            </a:solidFill>
            <a:prstDash val="sysDot"/>
            <a:round/>
            <a:headEnd/>
            <a:tailEnd/>
          </a:ln>
        </p:spPr>
        <p:txBody>
          <a:bodyPr/>
          <a:lstStyle/>
          <a:p>
            <a:endParaRPr lang="en-US"/>
          </a:p>
        </p:txBody>
      </p:sp>
      <p:sp>
        <p:nvSpPr>
          <p:cNvPr id="16400" name="Line 97"/>
          <p:cNvSpPr>
            <a:spLocks noChangeShapeType="1"/>
          </p:cNvSpPr>
          <p:nvPr/>
        </p:nvSpPr>
        <p:spPr bwMode="auto">
          <a:xfrm>
            <a:off x="1066800" y="6172200"/>
            <a:ext cx="4648200" cy="0"/>
          </a:xfrm>
          <a:prstGeom prst="line">
            <a:avLst/>
          </a:prstGeom>
          <a:noFill/>
          <a:ln w="9525" cap="rnd">
            <a:solidFill>
              <a:schemeClr val="tx1"/>
            </a:solidFill>
            <a:prstDash val="sysDot"/>
            <a:round/>
            <a:headEnd/>
            <a:tailEnd/>
          </a:ln>
        </p:spPr>
        <p:txBody>
          <a:bodyPr/>
          <a:lstStyle/>
          <a:p>
            <a:endParaRPr lang="en-US"/>
          </a:p>
        </p:txBody>
      </p:sp>
      <p:sp>
        <p:nvSpPr>
          <p:cNvPr id="16401" name="Line 98"/>
          <p:cNvSpPr>
            <a:spLocks noChangeShapeType="1"/>
          </p:cNvSpPr>
          <p:nvPr/>
        </p:nvSpPr>
        <p:spPr bwMode="auto">
          <a:xfrm>
            <a:off x="1447800" y="5410200"/>
            <a:ext cx="3886200" cy="0"/>
          </a:xfrm>
          <a:prstGeom prst="line">
            <a:avLst/>
          </a:prstGeom>
          <a:noFill/>
          <a:ln w="9525" cap="rnd">
            <a:solidFill>
              <a:schemeClr val="tx1"/>
            </a:solidFill>
            <a:prstDash val="sysDot"/>
            <a:round/>
            <a:headEnd/>
            <a:tailEnd/>
          </a:ln>
        </p:spPr>
        <p:txBody>
          <a:bodyPr/>
          <a:lstStyle/>
          <a:p>
            <a:endParaRPr lang="en-US"/>
          </a:p>
        </p:txBody>
      </p:sp>
      <p:sp>
        <p:nvSpPr>
          <p:cNvPr id="16402" name="Line 99"/>
          <p:cNvSpPr>
            <a:spLocks noChangeShapeType="1"/>
          </p:cNvSpPr>
          <p:nvPr/>
        </p:nvSpPr>
        <p:spPr bwMode="auto">
          <a:xfrm>
            <a:off x="1752600" y="4724400"/>
            <a:ext cx="3352800" cy="0"/>
          </a:xfrm>
          <a:prstGeom prst="line">
            <a:avLst/>
          </a:prstGeom>
          <a:noFill/>
          <a:ln w="9525" cap="rnd">
            <a:solidFill>
              <a:schemeClr val="tx1"/>
            </a:solidFill>
            <a:prstDash val="sysDot"/>
            <a:round/>
            <a:headEnd/>
            <a:tailEnd/>
          </a:ln>
        </p:spPr>
        <p:txBody>
          <a:bodyPr/>
          <a:lstStyle/>
          <a:p>
            <a:endParaRPr lang="en-US"/>
          </a:p>
        </p:txBody>
      </p:sp>
      <p:sp>
        <p:nvSpPr>
          <p:cNvPr id="16403" name="Line 100"/>
          <p:cNvSpPr>
            <a:spLocks noChangeShapeType="1"/>
          </p:cNvSpPr>
          <p:nvPr/>
        </p:nvSpPr>
        <p:spPr bwMode="auto">
          <a:xfrm>
            <a:off x="2057400" y="4038600"/>
            <a:ext cx="2667000" cy="0"/>
          </a:xfrm>
          <a:prstGeom prst="line">
            <a:avLst/>
          </a:prstGeom>
          <a:noFill/>
          <a:ln w="9525" cap="rnd">
            <a:solidFill>
              <a:schemeClr val="tx1"/>
            </a:solidFill>
            <a:prstDash val="sysDot"/>
            <a:round/>
            <a:headEnd/>
            <a:tailEnd/>
          </a:ln>
        </p:spPr>
        <p:txBody>
          <a:bodyPr/>
          <a:lstStyle/>
          <a:p>
            <a:endParaRPr lang="en-US"/>
          </a:p>
        </p:txBody>
      </p:sp>
      <p:sp>
        <p:nvSpPr>
          <p:cNvPr id="16404" name="Line 101"/>
          <p:cNvSpPr>
            <a:spLocks noChangeShapeType="1"/>
          </p:cNvSpPr>
          <p:nvPr/>
        </p:nvSpPr>
        <p:spPr bwMode="auto">
          <a:xfrm>
            <a:off x="3505200" y="7239000"/>
            <a:ext cx="0" cy="1143000"/>
          </a:xfrm>
          <a:prstGeom prst="line">
            <a:avLst/>
          </a:prstGeom>
          <a:noFill/>
          <a:ln w="9525" cap="rnd">
            <a:solidFill>
              <a:schemeClr val="tx1"/>
            </a:solidFill>
            <a:prstDash val="sysDot"/>
            <a:round/>
            <a:headEnd/>
            <a:tailEnd/>
          </a:ln>
        </p:spPr>
        <p:txBody>
          <a:bodyPr/>
          <a:lstStyle/>
          <a:p>
            <a:endParaRPr lang="en-US"/>
          </a:p>
        </p:txBody>
      </p:sp>
      <p:sp>
        <p:nvSpPr>
          <p:cNvPr id="16405" name="Line 102"/>
          <p:cNvSpPr>
            <a:spLocks noChangeShapeType="1"/>
          </p:cNvSpPr>
          <p:nvPr/>
        </p:nvSpPr>
        <p:spPr bwMode="auto">
          <a:xfrm>
            <a:off x="914400" y="6629400"/>
            <a:ext cx="5105400" cy="0"/>
          </a:xfrm>
          <a:prstGeom prst="line">
            <a:avLst/>
          </a:prstGeom>
          <a:noFill/>
          <a:ln w="9525" cap="rnd">
            <a:solidFill>
              <a:schemeClr val="tx1"/>
            </a:solidFill>
            <a:prstDash val="sysDot"/>
            <a:round/>
            <a:headEnd/>
            <a:tailEnd/>
          </a:ln>
        </p:spPr>
        <p:txBody>
          <a:bodyPr/>
          <a:lstStyle/>
          <a:p>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عنصر نائب لرقم الشريحة 3"/>
          <p:cNvSpPr>
            <a:spLocks noGrp="1"/>
          </p:cNvSpPr>
          <p:nvPr>
            <p:ph type="sldNum" sz="quarter" idx="12"/>
          </p:nvPr>
        </p:nvSpPr>
        <p:spPr>
          <a:noFill/>
        </p:spPr>
        <p:txBody>
          <a:bodyPr/>
          <a:lstStyle/>
          <a:p>
            <a:fld id="{55C7B892-869B-404F-95AA-375EB9FC90BC}" type="slidenum">
              <a:rPr lang="ar-SA"/>
              <a:pPr/>
              <a:t>16</a:t>
            </a:fld>
            <a:endParaRPr lang="en-US"/>
          </a:p>
        </p:txBody>
      </p:sp>
      <p:sp>
        <p:nvSpPr>
          <p:cNvPr id="17411" name="Text Box 2"/>
          <p:cNvSpPr txBox="1">
            <a:spLocks noChangeArrowheads="1"/>
          </p:cNvSpPr>
          <p:nvPr/>
        </p:nvSpPr>
        <p:spPr bwMode="auto">
          <a:xfrm>
            <a:off x="533400" y="228600"/>
            <a:ext cx="5562600" cy="579438"/>
          </a:xfrm>
          <a:prstGeom prst="rect">
            <a:avLst/>
          </a:prstGeom>
          <a:noFill/>
          <a:ln w="9525">
            <a:noFill/>
            <a:miter lim="800000"/>
            <a:headEnd/>
            <a:tailEnd/>
          </a:ln>
        </p:spPr>
        <p:txBody>
          <a:bodyPr>
            <a:spAutoFit/>
          </a:bodyPr>
          <a:lstStyle/>
          <a:p>
            <a:pPr algn="ctr">
              <a:spcBef>
                <a:spcPct val="50000"/>
              </a:spcBef>
            </a:pPr>
            <a:r>
              <a:rPr lang="ar-SA" sz="3200" b="1">
                <a:cs typeface="Andalus" pitchFamily="2" charset="-78"/>
              </a:rPr>
              <a:t>توجيهات للتفكير السليم </a:t>
            </a:r>
            <a:endParaRPr lang="en-US" sz="3200" b="1">
              <a:cs typeface="Andalus" pitchFamily="2" charset="-78"/>
            </a:endParaRPr>
          </a:p>
        </p:txBody>
      </p:sp>
      <p:graphicFrame>
        <p:nvGraphicFramePr>
          <p:cNvPr id="23596" name="Group 44"/>
          <p:cNvGraphicFramePr>
            <a:graphicFrameLocks noGrp="1"/>
          </p:cNvGraphicFramePr>
          <p:nvPr/>
        </p:nvGraphicFramePr>
        <p:xfrm>
          <a:off x="457200" y="752475"/>
          <a:ext cx="6096000" cy="7739063"/>
        </p:xfrm>
        <a:graphic>
          <a:graphicData uri="http://schemas.openxmlformats.org/drawingml/2006/table">
            <a:tbl>
              <a:tblPr rtl="1"/>
              <a:tblGrid>
                <a:gridCol w="6096000"/>
              </a:tblGrid>
              <a:tr h="83820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Times New Roman" pitchFamily="18" charset="0"/>
                          <a:cs typeface="Arabic Transparent" pitchFamily="2" charset="-78"/>
                        </a:rPr>
                        <a:t>شجع اتباعك على ممارسة التفكير</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الافكار الصغيرة تكبر وتتطور                 </a:t>
                      </a:r>
                      <a:r>
                        <a:rPr kumimoji="0" lang="ar-SA" sz="2000" b="1" i="0" u="none" strike="noStrike" cap="none" normalizeH="0" baseline="0" smtClean="0">
                          <a:ln>
                            <a:noFill/>
                          </a:ln>
                          <a:solidFill>
                            <a:schemeClr val="tx1"/>
                          </a:solidFill>
                          <a:effectLst/>
                          <a:latin typeface="Times New Roman" pitchFamily="18" charset="0"/>
                          <a:cs typeface="Arabic Transparent" pitchFamily="2" charset="-78"/>
                        </a:rPr>
                        <a:t>ابداع</a:t>
                      </a:r>
                      <a:r>
                        <a:rPr kumimoji="0" lang="ar-SA" sz="2400" b="1" i="0" u="none" strike="noStrike" cap="none" normalizeH="0" baseline="0" smtClean="0">
                          <a:ln>
                            <a:noFill/>
                          </a:ln>
                          <a:solidFill>
                            <a:schemeClr val="tx1"/>
                          </a:solidFill>
                          <a:effectLst/>
                          <a:latin typeface="Times New Roman" pitchFamily="18" charset="0"/>
                          <a:cs typeface="Arabic Transparent" pitchFamily="2" charset="-78"/>
                        </a:rPr>
                        <a:t> </a:t>
                      </a:r>
                      <a:r>
                        <a:rPr kumimoji="0" lang="ar-SA" sz="2400" b="0" i="0" u="none" strike="noStrike" cap="none" normalizeH="0" baseline="0" smtClean="0">
                          <a:ln>
                            <a:noFill/>
                          </a:ln>
                          <a:solidFill>
                            <a:schemeClr val="tx1"/>
                          </a:solidFill>
                          <a:effectLst/>
                          <a:latin typeface="Times New Roman" pitchFamily="18" charset="0"/>
                          <a:cs typeface="Arabic Transparent" pitchFamily="2" charset="-78"/>
                        </a:rPr>
                        <a:t>    </a:t>
                      </a:r>
                      <a:endParaRPr kumimoji="0" lang="en-US" sz="24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9060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Times New Roman" pitchFamily="18" charset="0"/>
                          <a:cs typeface="Arabic Transparent" pitchFamily="2" charset="-78"/>
                        </a:rPr>
                        <a:t>تدوين الافكار</a:t>
                      </a: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 </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Times New Roman" pitchFamily="18" charset="0"/>
                          <a:cs typeface="Arabic Transparent" pitchFamily="2" charset="-78"/>
                        </a:rPr>
                        <a:t>(</a:t>
                      </a: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 ايداع الاموال                    كي لا تنسى وتضيع)</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العلم صيد والكتابة صيده            قيّد صيودك بالحبال الواثقة</a:t>
                      </a:r>
                      <a:endParaRPr kumimoji="0" lang="en-US" sz="24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69988">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Times New Roman" pitchFamily="18" charset="0"/>
                          <a:cs typeface="Arabic Transparent" pitchFamily="2" charset="-78"/>
                        </a:rPr>
                        <a:t>اعلم ان العقوبة على الخطأ اخف من العقوبة على عدم المحاولة</a:t>
                      </a: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 </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400" b="0" i="0" u="none" strike="noStrike" cap="none" normalizeH="0" baseline="0" smtClean="0">
                          <a:ln>
                            <a:noFill/>
                          </a:ln>
                          <a:solidFill>
                            <a:schemeClr val="tx1"/>
                          </a:solidFill>
                          <a:effectLst/>
                          <a:latin typeface="Times New Roman" pitchFamily="18" charset="0"/>
                          <a:cs typeface="Arabic Transparent" pitchFamily="2" charset="-78"/>
                        </a:rPr>
                        <a:t>   </a:t>
                      </a: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حَاوَل ثم فكّر ولكنه اخطأ                </a:t>
                      </a:r>
                      <a:r>
                        <a:rPr kumimoji="0" lang="ar-SA" sz="2000" b="1" i="0" u="none" strike="noStrike" cap="none" normalizeH="0" baseline="0" smtClean="0">
                          <a:ln>
                            <a:noFill/>
                          </a:ln>
                          <a:solidFill>
                            <a:schemeClr val="tx1"/>
                          </a:solidFill>
                          <a:effectLst/>
                          <a:latin typeface="Times New Roman" pitchFamily="18" charset="0"/>
                          <a:cs typeface="Arabic Transparent" pitchFamily="2" charset="-78"/>
                        </a:rPr>
                        <a:t>العقوبة أخف</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لم يحاول ولم يفكر سيخطئ حتماً           </a:t>
                      </a:r>
                      <a:r>
                        <a:rPr kumimoji="0" lang="ar-SA" sz="2000" b="1" i="0" u="none" strike="noStrike" cap="none" normalizeH="0" baseline="0" smtClean="0">
                          <a:ln>
                            <a:noFill/>
                          </a:ln>
                          <a:solidFill>
                            <a:schemeClr val="tx1"/>
                          </a:solidFill>
                          <a:effectLst/>
                          <a:latin typeface="Times New Roman" pitchFamily="18" charset="0"/>
                          <a:cs typeface="Arabic Transparent" pitchFamily="2" charset="-78"/>
                        </a:rPr>
                        <a:t>العقوبة أشدّ</a:t>
                      </a:r>
                      <a:endParaRPr kumimoji="0" lang="en-US" sz="2000" b="1"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2463">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Times New Roman" pitchFamily="18" charset="0"/>
                          <a:cs typeface="Arabic Transparent" pitchFamily="2" charset="-78"/>
                        </a:rPr>
                        <a:t>تذكر............ تذكر</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اذا اجتهد المرء واخطأ فله اجر ... واذا اجتهد واصاب فله اجران.</a:t>
                      </a:r>
                      <a:endParaRPr kumimoji="0" lang="en-US" sz="2000" b="1"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0875">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تهيئة النفس لوقوع احتمالات معاكسة</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Times New Roman" pitchFamily="18" charset="0"/>
                          <a:cs typeface="Arabic Transparent" pitchFamily="2" charset="-78"/>
                        </a:rPr>
                        <a:t>فكر في حل لكل احتمال</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2463">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Times New Roman" pitchFamily="18" charset="0"/>
                          <a:cs typeface="Arabic Transparent" pitchFamily="2" charset="-78"/>
                        </a:rPr>
                        <a:t>نشط عقلك تحفظه</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اعمال العقل تنشيط له – وتعطيله تدمير له</a:t>
                      </a:r>
                      <a:endParaRPr kumimoji="0" lang="en-US" sz="20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0875">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Times New Roman" pitchFamily="18" charset="0"/>
                          <a:cs typeface="Arabic Transparent" pitchFamily="2" charset="-78"/>
                        </a:rPr>
                        <a:t>احرص على تغيير تفكيرك</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من السيء     الى   الحسن                ومن الحسن   الى    الاحسن</a:t>
                      </a:r>
                      <a:endParaRPr kumimoji="0" lang="en-US" sz="20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2463">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Times New Roman" pitchFamily="18" charset="0"/>
                          <a:cs typeface="Arabic Transparent" pitchFamily="2" charset="-78"/>
                        </a:rPr>
                        <a:t>اتبع اسلوب التفكير المنظم</a:t>
                      </a: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              </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فكّر كيف تفكر, واجعل لكل فكرة ملفاً خاصاً بها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0875">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Times New Roman" pitchFamily="18" charset="0"/>
                          <a:cs typeface="Arabic Transparent" pitchFamily="2" charset="-78"/>
                        </a:rPr>
                        <a:t>لا تكن انانياً ولا متعجلاً</a:t>
                      </a: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 قد لا يتاح للمفكر ان يطبق فكرته</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فيطبقها من يجيء من بعده, او حتى الاجيال القادمة, او في بلدان اخرى </a:t>
                      </a:r>
                      <a:endParaRPr kumimoji="0" lang="en-US" sz="20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7434" name="Line 27"/>
          <p:cNvSpPr>
            <a:spLocks noChangeShapeType="1"/>
          </p:cNvSpPr>
          <p:nvPr/>
        </p:nvSpPr>
        <p:spPr bwMode="auto">
          <a:xfrm flipH="1">
            <a:off x="2133600" y="1371600"/>
            <a:ext cx="685800" cy="0"/>
          </a:xfrm>
          <a:prstGeom prst="line">
            <a:avLst/>
          </a:prstGeom>
          <a:noFill/>
          <a:ln w="9525">
            <a:solidFill>
              <a:schemeClr val="tx1"/>
            </a:solidFill>
            <a:round/>
            <a:headEnd/>
            <a:tailEnd type="triangle" w="med" len="med"/>
          </a:ln>
        </p:spPr>
        <p:txBody>
          <a:bodyPr/>
          <a:lstStyle/>
          <a:p>
            <a:endParaRPr lang="en-US"/>
          </a:p>
        </p:txBody>
      </p:sp>
      <p:sp>
        <p:nvSpPr>
          <p:cNvPr id="17435" name="Line 28"/>
          <p:cNvSpPr>
            <a:spLocks noChangeShapeType="1"/>
          </p:cNvSpPr>
          <p:nvPr/>
        </p:nvSpPr>
        <p:spPr bwMode="auto">
          <a:xfrm flipH="1">
            <a:off x="3200400" y="2209800"/>
            <a:ext cx="914400" cy="0"/>
          </a:xfrm>
          <a:prstGeom prst="line">
            <a:avLst/>
          </a:prstGeom>
          <a:noFill/>
          <a:ln w="9525">
            <a:solidFill>
              <a:schemeClr val="tx1"/>
            </a:solidFill>
            <a:round/>
            <a:headEnd/>
            <a:tailEnd type="triangle" w="med" len="med"/>
          </a:ln>
        </p:spPr>
        <p:txBody>
          <a:bodyPr/>
          <a:lstStyle/>
          <a:p>
            <a:endParaRPr lang="en-US"/>
          </a:p>
        </p:txBody>
      </p:sp>
      <p:sp>
        <p:nvSpPr>
          <p:cNvPr id="17436" name="Line 29"/>
          <p:cNvSpPr>
            <a:spLocks noChangeShapeType="1"/>
          </p:cNvSpPr>
          <p:nvPr/>
        </p:nvSpPr>
        <p:spPr bwMode="auto">
          <a:xfrm flipH="1">
            <a:off x="2514600" y="3429000"/>
            <a:ext cx="838200" cy="0"/>
          </a:xfrm>
          <a:prstGeom prst="line">
            <a:avLst/>
          </a:prstGeom>
          <a:noFill/>
          <a:ln w="9525">
            <a:solidFill>
              <a:schemeClr val="tx1"/>
            </a:solidFill>
            <a:round/>
            <a:headEnd/>
            <a:tailEnd type="triangle" w="med" len="med"/>
          </a:ln>
        </p:spPr>
        <p:txBody>
          <a:bodyPr/>
          <a:lstStyle/>
          <a:p>
            <a:endParaRPr lang="en-US"/>
          </a:p>
        </p:txBody>
      </p:sp>
      <p:sp>
        <p:nvSpPr>
          <p:cNvPr id="17437" name="Line 30"/>
          <p:cNvSpPr>
            <a:spLocks noChangeShapeType="1"/>
          </p:cNvSpPr>
          <p:nvPr/>
        </p:nvSpPr>
        <p:spPr bwMode="auto">
          <a:xfrm flipH="1">
            <a:off x="2362200" y="3810000"/>
            <a:ext cx="533400" cy="0"/>
          </a:xfrm>
          <a:prstGeom prst="line">
            <a:avLst/>
          </a:prstGeom>
          <a:noFill/>
          <a:ln w="9525">
            <a:solidFill>
              <a:schemeClr val="tx1"/>
            </a:solidFill>
            <a:round/>
            <a:headEnd/>
            <a:tailEnd type="triangle" w="med" len="med"/>
          </a:ln>
        </p:spPr>
        <p:txBody>
          <a:bodyPr/>
          <a:lstStyle/>
          <a:p>
            <a:endParaRPr lang="en-US"/>
          </a:p>
        </p:txBody>
      </p:sp>
      <p:sp>
        <p:nvSpPr>
          <p:cNvPr id="17438" name="Line 31"/>
          <p:cNvSpPr>
            <a:spLocks noChangeShapeType="1"/>
          </p:cNvSpPr>
          <p:nvPr/>
        </p:nvSpPr>
        <p:spPr bwMode="auto">
          <a:xfrm flipH="1">
            <a:off x="3200400" y="6858000"/>
            <a:ext cx="838200" cy="0"/>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عنصر نائب لرقم الشريحة 3"/>
          <p:cNvSpPr>
            <a:spLocks noGrp="1"/>
          </p:cNvSpPr>
          <p:nvPr>
            <p:ph type="sldNum" sz="quarter" idx="12"/>
          </p:nvPr>
        </p:nvSpPr>
        <p:spPr>
          <a:noFill/>
        </p:spPr>
        <p:txBody>
          <a:bodyPr/>
          <a:lstStyle/>
          <a:p>
            <a:fld id="{E57E8DBE-B833-47B2-8622-FBD1C074D800}" type="slidenum">
              <a:rPr lang="ar-SA"/>
              <a:pPr/>
              <a:t>17</a:t>
            </a:fld>
            <a:endParaRPr lang="en-US"/>
          </a:p>
        </p:txBody>
      </p:sp>
      <p:sp>
        <p:nvSpPr>
          <p:cNvPr id="18435" name="Text Box 2"/>
          <p:cNvSpPr txBox="1">
            <a:spLocks noChangeArrowheads="1"/>
          </p:cNvSpPr>
          <p:nvPr/>
        </p:nvSpPr>
        <p:spPr bwMode="auto">
          <a:xfrm>
            <a:off x="533400" y="639763"/>
            <a:ext cx="5562600" cy="579437"/>
          </a:xfrm>
          <a:prstGeom prst="rect">
            <a:avLst/>
          </a:prstGeom>
          <a:noFill/>
          <a:ln w="9525">
            <a:noFill/>
            <a:miter lim="800000"/>
            <a:headEnd/>
            <a:tailEnd/>
          </a:ln>
        </p:spPr>
        <p:txBody>
          <a:bodyPr>
            <a:spAutoFit/>
          </a:bodyPr>
          <a:lstStyle/>
          <a:p>
            <a:pPr algn="ctr">
              <a:spcBef>
                <a:spcPct val="50000"/>
              </a:spcBef>
            </a:pPr>
            <a:r>
              <a:rPr lang="ar-SA" sz="3200" b="1">
                <a:cs typeface="Andalus" pitchFamily="2" charset="-78"/>
              </a:rPr>
              <a:t>توجيهات للتفكير السليم </a:t>
            </a:r>
            <a:endParaRPr lang="en-US" sz="3200" b="1">
              <a:cs typeface="Andalus" pitchFamily="2" charset="-78"/>
            </a:endParaRPr>
          </a:p>
        </p:txBody>
      </p:sp>
      <p:graphicFrame>
        <p:nvGraphicFramePr>
          <p:cNvPr id="22615" name="Group 87"/>
          <p:cNvGraphicFramePr>
            <a:graphicFrameLocks noGrp="1"/>
          </p:cNvGraphicFramePr>
          <p:nvPr/>
        </p:nvGraphicFramePr>
        <p:xfrm>
          <a:off x="457200" y="2386013"/>
          <a:ext cx="6096000" cy="4606925"/>
        </p:xfrm>
        <a:graphic>
          <a:graphicData uri="http://schemas.openxmlformats.org/drawingml/2006/table">
            <a:tbl>
              <a:tblPr rtl="1"/>
              <a:tblGrid>
                <a:gridCol w="6096000"/>
              </a:tblGrid>
              <a:tr h="83820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Times New Roman" pitchFamily="18" charset="0"/>
                          <a:cs typeface="Arabic Transparent" pitchFamily="2" charset="-78"/>
                        </a:rPr>
                        <a:t>كن حكيماً</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اختر الوقت المناسب والمكان المناسب والظروف المناسبة لتنفيذ الفكرة</a:t>
                      </a:r>
                      <a:r>
                        <a:rPr kumimoji="0" lang="ar-SA" sz="2400" b="0" i="0" u="none" strike="noStrike" cap="none" normalizeH="0" baseline="0" smtClean="0">
                          <a:ln>
                            <a:noFill/>
                          </a:ln>
                          <a:solidFill>
                            <a:schemeClr val="tx1"/>
                          </a:solidFill>
                          <a:effectLst/>
                          <a:latin typeface="Times New Roman" pitchFamily="18" charset="0"/>
                          <a:cs typeface="Arabic Transparent" pitchFamily="2" charset="-78"/>
                        </a:rPr>
                        <a:t>     </a:t>
                      </a:r>
                      <a:endParaRPr kumimoji="0" lang="en-US" sz="24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9060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Times New Roman" pitchFamily="18" charset="0"/>
                          <a:cs typeface="Arabic Transparent" pitchFamily="2" charset="-78"/>
                        </a:rPr>
                        <a:t>اجعل التفاؤل رائدك</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ولا تكن سريع الاحساس بالاحباط بسبب معارضة الآخرين لفكرتك</a:t>
                      </a:r>
                      <a:r>
                        <a:rPr kumimoji="0" lang="ar-SA" sz="2400" b="0" i="0" u="none" strike="noStrike" cap="none" normalizeH="0" baseline="0" smtClean="0">
                          <a:ln>
                            <a:noFill/>
                          </a:ln>
                          <a:solidFill>
                            <a:schemeClr val="tx1"/>
                          </a:solidFill>
                          <a:effectLst/>
                          <a:latin typeface="Times New Roman" pitchFamily="18" charset="0"/>
                          <a:cs typeface="Arabic Transparent" pitchFamily="2" charset="-78"/>
                        </a:rPr>
                        <a:t>    </a:t>
                      </a:r>
                      <a:endParaRPr kumimoji="0" lang="en-US" sz="24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0875">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Times New Roman" pitchFamily="18" charset="0"/>
                          <a:cs typeface="Arabic Transparent" pitchFamily="2" charset="-78"/>
                        </a:rPr>
                        <a:t>احرص</a:t>
                      </a: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 </a:t>
                      </a:r>
                      <a:r>
                        <a:rPr kumimoji="0" lang="ar-SA" sz="2000" b="1" i="0" u="none" strike="noStrike" cap="none" normalizeH="0" baseline="0" smtClean="0">
                          <a:ln>
                            <a:noFill/>
                          </a:ln>
                          <a:solidFill>
                            <a:schemeClr val="tx1"/>
                          </a:solidFill>
                          <a:effectLst/>
                          <a:latin typeface="Times New Roman" pitchFamily="18" charset="0"/>
                          <a:cs typeface="Arabic Transparent" pitchFamily="2" charset="-78"/>
                        </a:rPr>
                        <a:t>ان يكون تفكيرك لله ولأمتك</a:t>
                      </a: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 – التفكير الايجابي عبادة وجهاد</a:t>
                      </a:r>
                    </a:p>
                    <a:p>
                      <a:pPr marL="0" marR="0" lvl="0" indent="0" algn="l"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accent2"/>
                          </a:solidFill>
                          <a:effectLst/>
                          <a:latin typeface="Times New Roman" pitchFamily="18" charset="0"/>
                          <a:cs typeface="Arabic Transparent" pitchFamily="2" charset="-78"/>
                        </a:rPr>
                        <a:t>الشيخ احمد ياسين مثالاً</a:t>
                      </a:r>
                      <a:endParaRPr kumimoji="0" lang="en-US" sz="2000" b="0" i="0" u="none" strike="noStrike" cap="none" normalizeH="0" baseline="0" smtClean="0">
                        <a:ln>
                          <a:noFill/>
                        </a:ln>
                        <a:solidFill>
                          <a:schemeClr val="accent2"/>
                        </a:solidFill>
                        <a:effectLst/>
                        <a:latin typeface="Times New Roman" pitchFamily="18" charset="0"/>
                        <a:cs typeface="Arabic Transparent" pitchFamily="2" charset="-7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5975">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Times New Roman" pitchFamily="18" charset="0"/>
                          <a:cs typeface="Arabic Transparent" pitchFamily="2" charset="-78"/>
                        </a:rPr>
                        <a:t>ثق بنفسك وبقدرتك على التفكير الايجابي</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قد هيؤك لامر لو فطنت له      فإربأ بنفسك ان ترعى مع الهمل</a:t>
                      </a:r>
                      <a:endParaRPr kumimoji="0" lang="en-US" sz="20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0875">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Times New Roman" pitchFamily="18" charset="0"/>
                          <a:cs typeface="Arabic Transparent" pitchFamily="2" charset="-78"/>
                        </a:rPr>
                        <a:t>تذكر........ تذكر</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ان </a:t>
                      </a:r>
                      <a:r>
                        <a:rPr kumimoji="0" lang="ar-SA" sz="2400" b="0" i="0" u="none" strike="noStrike" cap="none" normalizeH="0" baseline="0" smtClean="0">
                          <a:ln>
                            <a:noFill/>
                          </a:ln>
                          <a:solidFill>
                            <a:schemeClr val="tx1"/>
                          </a:solidFill>
                          <a:effectLst/>
                          <a:latin typeface="Times New Roman" pitchFamily="18" charset="0"/>
                          <a:cs typeface="Arabic Transparent" pitchFamily="2" charset="-78"/>
                        </a:rPr>
                        <a:t>التفكير </a:t>
                      </a: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هو اول خطوات </a:t>
                      </a:r>
                      <a:r>
                        <a:rPr kumimoji="0" lang="ar-SA" sz="2400" b="0" i="0" u="none" strike="noStrike" cap="none" normalizeH="0" baseline="0" smtClean="0">
                          <a:ln>
                            <a:noFill/>
                          </a:ln>
                          <a:solidFill>
                            <a:schemeClr val="tx1"/>
                          </a:solidFill>
                          <a:effectLst/>
                          <a:latin typeface="Times New Roman" pitchFamily="18" charset="0"/>
                          <a:cs typeface="Arabic Transparent" pitchFamily="2" charset="-78"/>
                        </a:rPr>
                        <a:t>التغيير</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ان التغيير الايجابي يتطلب تفكيراً ايجابياً</a:t>
                      </a:r>
                      <a:endParaRPr kumimoji="0" lang="en-US" sz="20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عنصر نائب لرقم الشريحة 3"/>
          <p:cNvSpPr>
            <a:spLocks noGrp="1"/>
          </p:cNvSpPr>
          <p:nvPr>
            <p:ph type="sldNum" sz="quarter" idx="12"/>
          </p:nvPr>
        </p:nvSpPr>
        <p:spPr>
          <a:noFill/>
        </p:spPr>
        <p:txBody>
          <a:bodyPr/>
          <a:lstStyle/>
          <a:p>
            <a:fld id="{18DA5986-4593-413B-86FC-2F7F10170347}" type="slidenum">
              <a:rPr lang="ar-SA"/>
              <a:pPr/>
              <a:t>18</a:t>
            </a:fld>
            <a:endParaRPr lang="en-US"/>
          </a:p>
        </p:txBody>
      </p:sp>
      <p:sp>
        <p:nvSpPr>
          <p:cNvPr id="19459" name="Text Box 2"/>
          <p:cNvSpPr txBox="1">
            <a:spLocks noChangeArrowheads="1"/>
          </p:cNvSpPr>
          <p:nvPr/>
        </p:nvSpPr>
        <p:spPr bwMode="auto">
          <a:xfrm>
            <a:off x="838200" y="304800"/>
            <a:ext cx="4953000" cy="457200"/>
          </a:xfrm>
          <a:prstGeom prst="rect">
            <a:avLst/>
          </a:prstGeom>
          <a:noFill/>
          <a:ln w="9525">
            <a:noFill/>
            <a:miter lim="800000"/>
            <a:headEnd/>
            <a:tailEnd/>
          </a:ln>
        </p:spPr>
        <p:txBody>
          <a:bodyPr>
            <a:spAutoFit/>
          </a:bodyPr>
          <a:lstStyle/>
          <a:p>
            <a:pPr>
              <a:spcBef>
                <a:spcPct val="50000"/>
              </a:spcBef>
            </a:pPr>
            <a:endParaRPr lang="en-US" sz="2400">
              <a:cs typeface="Simplified Arabic Fixed" pitchFamily="49" charset="-78"/>
            </a:endParaRPr>
          </a:p>
        </p:txBody>
      </p:sp>
      <p:sp>
        <p:nvSpPr>
          <p:cNvPr id="19460" name="Text Box 3"/>
          <p:cNvSpPr txBox="1">
            <a:spLocks noChangeArrowheads="1"/>
          </p:cNvSpPr>
          <p:nvPr/>
        </p:nvSpPr>
        <p:spPr bwMode="auto">
          <a:xfrm>
            <a:off x="685800" y="304800"/>
            <a:ext cx="5181600" cy="579438"/>
          </a:xfrm>
          <a:prstGeom prst="rect">
            <a:avLst/>
          </a:prstGeom>
          <a:noFill/>
          <a:ln w="9525">
            <a:noFill/>
            <a:miter lim="800000"/>
            <a:headEnd/>
            <a:tailEnd/>
          </a:ln>
        </p:spPr>
        <p:txBody>
          <a:bodyPr>
            <a:spAutoFit/>
          </a:bodyPr>
          <a:lstStyle/>
          <a:p>
            <a:pPr algn="ctr">
              <a:spcBef>
                <a:spcPct val="50000"/>
              </a:spcBef>
            </a:pPr>
            <a:r>
              <a:rPr lang="ar-LB" sz="3200">
                <a:cs typeface="Andalus" pitchFamily="2" charset="-78"/>
              </a:rPr>
              <a:t>مهارات التفكير الايجابي</a:t>
            </a:r>
            <a:endParaRPr lang="en-US" sz="3200">
              <a:cs typeface="Andalus" pitchFamily="2" charset="-78"/>
            </a:endParaRPr>
          </a:p>
        </p:txBody>
      </p:sp>
      <p:sp>
        <p:nvSpPr>
          <p:cNvPr id="19461" name="Oval 4"/>
          <p:cNvSpPr>
            <a:spLocks noChangeArrowheads="1"/>
          </p:cNvSpPr>
          <p:nvPr/>
        </p:nvSpPr>
        <p:spPr bwMode="auto">
          <a:xfrm>
            <a:off x="381000" y="1143000"/>
            <a:ext cx="5715000" cy="1066800"/>
          </a:xfrm>
          <a:prstGeom prst="ellipse">
            <a:avLst/>
          </a:prstGeom>
          <a:noFill/>
          <a:ln w="9525">
            <a:solidFill>
              <a:schemeClr val="tx1"/>
            </a:solidFill>
            <a:round/>
            <a:headEnd/>
            <a:tailEnd/>
          </a:ln>
        </p:spPr>
        <p:txBody>
          <a:bodyPr wrap="none" anchor="ctr"/>
          <a:lstStyle/>
          <a:p>
            <a:pPr algn="ctr"/>
            <a:r>
              <a:rPr lang="ar-SA"/>
              <a:t>ان تكون </a:t>
            </a:r>
            <a:r>
              <a:rPr lang="ar-SA" b="1"/>
              <a:t>ردة الفعل ايجابية</a:t>
            </a:r>
            <a:r>
              <a:rPr lang="ar-SA"/>
              <a:t>,</a:t>
            </a:r>
          </a:p>
          <a:p>
            <a:pPr algn="ctr"/>
            <a:r>
              <a:rPr lang="ar-SA"/>
              <a:t> تعكس قيمك الداخلية وليست</a:t>
            </a:r>
          </a:p>
          <a:p>
            <a:pPr algn="ctr"/>
            <a:r>
              <a:rPr lang="ar-SA"/>
              <a:t> تصرفاً انفعالياً</a:t>
            </a:r>
            <a:endParaRPr lang="en-US"/>
          </a:p>
        </p:txBody>
      </p:sp>
      <p:sp>
        <p:nvSpPr>
          <p:cNvPr id="19462" name="Text Box 5"/>
          <p:cNvSpPr txBox="1">
            <a:spLocks noChangeArrowheads="1"/>
          </p:cNvSpPr>
          <p:nvPr/>
        </p:nvSpPr>
        <p:spPr bwMode="auto">
          <a:xfrm>
            <a:off x="228600" y="2438400"/>
            <a:ext cx="6324600" cy="3911600"/>
          </a:xfrm>
          <a:prstGeom prst="rect">
            <a:avLst/>
          </a:prstGeom>
          <a:noFill/>
          <a:ln w="38100">
            <a:solidFill>
              <a:schemeClr val="tx1"/>
            </a:solidFill>
            <a:miter lim="800000"/>
            <a:headEnd/>
            <a:tailEnd/>
          </a:ln>
        </p:spPr>
        <p:txBody>
          <a:bodyPr>
            <a:spAutoFit/>
          </a:bodyPr>
          <a:lstStyle/>
          <a:p>
            <a:pPr>
              <a:spcBef>
                <a:spcPct val="50000"/>
              </a:spcBef>
            </a:pPr>
            <a:r>
              <a:rPr lang="ar-SA" b="1"/>
              <a:t>الفهم الحسن:</a:t>
            </a:r>
          </a:p>
          <a:p>
            <a:pPr>
              <a:spcBef>
                <a:spcPct val="50000"/>
              </a:spcBef>
            </a:pPr>
            <a:r>
              <a:rPr lang="ar-SA" b="1"/>
              <a:t>وصية الامام علي (كرم الله وجهه) :</a:t>
            </a:r>
          </a:p>
          <a:p>
            <a:pPr>
              <a:spcBef>
                <a:spcPct val="50000"/>
              </a:spcBef>
            </a:pPr>
            <a:r>
              <a:rPr lang="ar-SA"/>
              <a:t>”ألصق روانفك بالجبوب, وخذ المزبر بأباخسك, واجعل جحمتك الى أثعبانك, حتى لا أنبس بنبسة الا اودعتها في حماطة جنجنانك“</a:t>
            </a:r>
          </a:p>
          <a:p>
            <a:pPr>
              <a:spcBef>
                <a:spcPct val="50000"/>
              </a:spcBef>
            </a:pPr>
            <a:r>
              <a:rPr lang="ar-SA" sz="1600" b="1" i="1"/>
              <a:t>** فسرها الامام الفيروز أبادي بعد ثلاثمائة عام .</a:t>
            </a:r>
          </a:p>
          <a:p>
            <a:pPr>
              <a:spcBef>
                <a:spcPct val="50000"/>
              </a:spcBef>
            </a:pPr>
            <a:r>
              <a:rPr lang="ar-SA"/>
              <a:t>”الزق عضرتك بالسلة, وخذ المسطر بشنافرك, واجعل حنجرتيك الىقيهلك, حتى لا أنغي نغيةً الا أودعتها في لمظة رباطك“</a:t>
            </a:r>
          </a:p>
          <a:p>
            <a:pPr>
              <a:spcBef>
                <a:spcPct val="50000"/>
              </a:spcBef>
            </a:pPr>
            <a:r>
              <a:rPr lang="ar-SA" sz="1600" b="1" i="1" u="sng"/>
              <a:t>ومعناها بلغة اليوم</a:t>
            </a:r>
          </a:p>
          <a:p>
            <a:pPr algn="ctr">
              <a:spcBef>
                <a:spcPct val="50000"/>
              </a:spcBef>
            </a:pPr>
            <a:r>
              <a:rPr lang="ar-SA" b="1" i="1">
                <a:solidFill>
                  <a:schemeClr val="accent2"/>
                </a:solidFill>
              </a:rPr>
              <a:t>”اصغ الي جيداً. انظر الي بعينيك, لا تدع كلمة اقولها الا وقد وعيتها بعقلك وفهمتها بقلبك“</a:t>
            </a:r>
            <a:endParaRPr lang="en-US" b="1" i="1">
              <a:solidFill>
                <a:schemeClr val="accent2"/>
              </a:solidFill>
            </a:endParaRPr>
          </a:p>
        </p:txBody>
      </p:sp>
      <p:sp>
        <p:nvSpPr>
          <p:cNvPr id="19463" name="Oval 6"/>
          <p:cNvSpPr>
            <a:spLocks noChangeArrowheads="1"/>
          </p:cNvSpPr>
          <p:nvPr/>
        </p:nvSpPr>
        <p:spPr bwMode="auto">
          <a:xfrm>
            <a:off x="381000" y="6705600"/>
            <a:ext cx="5715000" cy="1447800"/>
          </a:xfrm>
          <a:prstGeom prst="ellipse">
            <a:avLst/>
          </a:prstGeom>
          <a:noFill/>
          <a:ln w="9525">
            <a:solidFill>
              <a:schemeClr val="tx1"/>
            </a:solidFill>
            <a:round/>
            <a:headEnd/>
            <a:tailEnd/>
          </a:ln>
        </p:spPr>
        <p:txBody>
          <a:bodyPr wrap="none" anchor="ctr"/>
          <a:lstStyle/>
          <a:p>
            <a:pPr algn="ctr"/>
            <a:r>
              <a:rPr lang="ar-SA" b="1"/>
              <a:t>الثقة بالنفس</a:t>
            </a:r>
            <a:r>
              <a:rPr lang="ar-SA"/>
              <a:t>, </a:t>
            </a:r>
            <a:r>
              <a:rPr lang="ar-SA" b="1"/>
              <a:t>وتقدير الذات</a:t>
            </a:r>
            <a:r>
              <a:rPr lang="ar-SA"/>
              <a:t> </a:t>
            </a:r>
          </a:p>
          <a:p>
            <a:pPr algn="ctr"/>
            <a:r>
              <a:rPr lang="ar-SA"/>
              <a:t>والبحث عن الصفات المميزة للذات لصياغة رسالتنا في الحياة. </a:t>
            </a:r>
          </a:p>
          <a:p>
            <a:pPr algn="ctr"/>
            <a:r>
              <a:rPr lang="ar-SA"/>
              <a:t>الابتسامة هي العنوان .</a:t>
            </a: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عنصر نائب لرقم الشريحة 3"/>
          <p:cNvSpPr>
            <a:spLocks noGrp="1"/>
          </p:cNvSpPr>
          <p:nvPr>
            <p:ph type="sldNum" sz="quarter" idx="12"/>
          </p:nvPr>
        </p:nvSpPr>
        <p:spPr>
          <a:noFill/>
        </p:spPr>
        <p:txBody>
          <a:bodyPr/>
          <a:lstStyle/>
          <a:p>
            <a:fld id="{51ADD45E-9F06-42D6-BE8E-9262826CAF53}" type="slidenum">
              <a:rPr lang="ar-SA"/>
              <a:pPr/>
              <a:t>19</a:t>
            </a:fld>
            <a:endParaRPr lang="en-US"/>
          </a:p>
        </p:txBody>
      </p:sp>
      <p:sp>
        <p:nvSpPr>
          <p:cNvPr id="20483" name="Text Box 2"/>
          <p:cNvSpPr txBox="1">
            <a:spLocks noChangeArrowheads="1"/>
          </p:cNvSpPr>
          <p:nvPr/>
        </p:nvSpPr>
        <p:spPr bwMode="auto">
          <a:xfrm>
            <a:off x="838200" y="304800"/>
            <a:ext cx="4953000" cy="457200"/>
          </a:xfrm>
          <a:prstGeom prst="rect">
            <a:avLst/>
          </a:prstGeom>
          <a:noFill/>
          <a:ln w="9525">
            <a:noFill/>
            <a:miter lim="800000"/>
            <a:headEnd/>
            <a:tailEnd/>
          </a:ln>
        </p:spPr>
        <p:txBody>
          <a:bodyPr>
            <a:spAutoFit/>
          </a:bodyPr>
          <a:lstStyle/>
          <a:p>
            <a:pPr>
              <a:spcBef>
                <a:spcPct val="50000"/>
              </a:spcBef>
            </a:pPr>
            <a:endParaRPr lang="en-US" sz="2400">
              <a:cs typeface="Simplified Arabic Fixed" pitchFamily="49" charset="-78"/>
            </a:endParaRPr>
          </a:p>
        </p:txBody>
      </p:sp>
      <p:sp>
        <p:nvSpPr>
          <p:cNvPr id="20484" name="Text Box 3"/>
          <p:cNvSpPr txBox="1">
            <a:spLocks noChangeArrowheads="1"/>
          </p:cNvSpPr>
          <p:nvPr/>
        </p:nvSpPr>
        <p:spPr bwMode="auto">
          <a:xfrm>
            <a:off x="685800" y="304800"/>
            <a:ext cx="5181600" cy="579438"/>
          </a:xfrm>
          <a:prstGeom prst="rect">
            <a:avLst/>
          </a:prstGeom>
          <a:noFill/>
          <a:ln w="9525">
            <a:noFill/>
            <a:miter lim="800000"/>
            <a:headEnd/>
            <a:tailEnd/>
          </a:ln>
        </p:spPr>
        <p:txBody>
          <a:bodyPr>
            <a:spAutoFit/>
          </a:bodyPr>
          <a:lstStyle/>
          <a:p>
            <a:pPr algn="ctr">
              <a:spcBef>
                <a:spcPct val="50000"/>
              </a:spcBef>
            </a:pPr>
            <a:r>
              <a:rPr lang="ar-LB" sz="3200">
                <a:cs typeface="Andalus" pitchFamily="2" charset="-78"/>
              </a:rPr>
              <a:t>مهارات التفكير الايجابي</a:t>
            </a:r>
            <a:endParaRPr lang="en-US" sz="3200">
              <a:cs typeface="Andalus" pitchFamily="2" charset="-78"/>
            </a:endParaRPr>
          </a:p>
        </p:txBody>
      </p:sp>
      <p:sp>
        <p:nvSpPr>
          <p:cNvPr id="20485" name="Oval 4"/>
          <p:cNvSpPr>
            <a:spLocks noChangeArrowheads="1"/>
          </p:cNvSpPr>
          <p:nvPr/>
        </p:nvSpPr>
        <p:spPr bwMode="auto">
          <a:xfrm>
            <a:off x="381000" y="914400"/>
            <a:ext cx="5715000" cy="1295400"/>
          </a:xfrm>
          <a:prstGeom prst="ellipse">
            <a:avLst/>
          </a:prstGeom>
          <a:noFill/>
          <a:ln w="9525">
            <a:solidFill>
              <a:schemeClr val="tx1"/>
            </a:solidFill>
            <a:round/>
            <a:headEnd/>
            <a:tailEnd/>
          </a:ln>
        </p:spPr>
        <p:txBody>
          <a:bodyPr wrap="none" anchor="ctr"/>
          <a:lstStyle/>
          <a:p>
            <a:pPr algn="ctr"/>
            <a:endParaRPr lang="ar-LB"/>
          </a:p>
          <a:p>
            <a:pPr algn="ctr"/>
            <a:r>
              <a:rPr lang="ar-LB" b="1" i="1"/>
              <a:t>التفاؤل </a:t>
            </a:r>
          </a:p>
          <a:p>
            <a:pPr algn="ctr"/>
            <a:r>
              <a:rPr lang="ar-LB"/>
              <a:t>والنظر من الزاوية المشرقة .</a:t>
            </a:r>
          </a:p>
          <a:p>
            <a:pPr algn="ctr"/>
            <a:r>
              <a:rPr lang="ar-LB"/>
              <a:t>ان تغيير الخارطة الذهنية للمتشائم هي الخطوة</a:t>
            </a:r>
          </a:p>
          <a:p>
            <a:pPr algn="ctr"/>
            <a:r>
              <a:rPr lang="ar-LB"/>
              <a:t>الاولى لجعله يفكر بطريقة ايجابية</a:t>
            </a:r>
          </a:p>
          <a:p>
            <a:pPr algn="ctr"/>
            <a:endParaRPr lang="en-US"/>
          </a:p>
        </p:txBody>
      </p:sp>
      <p:sp>
        <p:nvSpPr>
          <p:cNvPr id="20486" name="Text Box 5"/>
          <p:cNvSpPr txBox="1">
            <a:spLocks noChangeArrowheads="1"/>
          </p:cNvSpPr>
          <p:nvPr/>
        </p:nvSpPr>
        <p:spPr bwMode="auto">
          <a:xfrm>
            <a:off x="228600" y="2438400"/>
            <a:ext cx="6324600" cy="4067175"/>
          </a:xfrm>
          <a:prstGeom prst="rect">
            <a:avLst/>
          </a:prstGeom>
          <a:noFill/>
          <a:ln w="38100">
            <a:solidFill>
              <a:schemeClr val="tx1"/>
            </a:solidFill>
            <a:miter lim="800000"/>
            <a:headEnd/>
            <a:tailEnd/>
          </a:ln>
        </p:spPr>
        <p:txBody>
          <a:bodyPr>
            <a:spAutoFit/>
          </a:bodyPr>
          <a:lstStyle/>
          <a:p>
            <a:pPr>
              <a:spcBef>
                <a:spcPct val="50000"/>
              </a:spcBef>
            </a:pPr>
            <a:r>
              <a:rPr lang="ar-SA" b="1"/>
              <a:t>تحمل المسؤولية :</a:t>
            </a:r>
          </a:p>
          <a:p>
            <a:pPr algn="ctr">
              <a:spcBef>
                <a:spcPct val="50000"/>
              </a:spcBef>
            </a:pPr>
            <a:r>
              <a:rPr lang="ar-SA"/>
              <a:t>القائد الناجح هو الذي يفكر كيف يتحمل المسؤولية, ويقلّب البدائل لايجاد الحل المناسب للمشكلة – وبالتالي هو الذي يفكر بطريقة </a:t>
            </a:r>
            <a:r>
              <a:rPr lang="ar-SA" b="1"/>
              <a:t>ايجابية</a:t>
            </a:r>
          </a:p>
          <a:p>
            <a:pPr algn="ctr">
              <a:spcBef>
                <a:spcPct val="50000"/>
              </a:spcBef>
            </a:pPr>
            <a:r>
              <a:rPr lang="ar-SA"/>
              <a:t>اما القائد الفاشل فيكرس تفكيره حول كيفية التهرب من المسؤولية والقاء تبعة الاخطاء على الغير او الظروف او الصفات الوراثية </a:t>
            </a:r>
          </a:p>
          <a:p>
            <a:pPr algn="ctr">
              <a:spcBef>
                <a:spcPct val="50000"/>
              </a:spcBef>
            </a:pPr>
            <a:r>
              <a:rPr lang="ar-SA"/>
              <a:t>أي هو الذي يفكر بصورة </a:t>
            </a:r>
            <a:r>
              <a:rPr lang="ar-SA" b="1"/>
              <a:t>سلبية</a:t>
            </a:r>
          </a:p>
          <a:p>
            <a:pPr algn="ctr">
              <a:spcBef>
                <a:spcPct val="50000"/>
              </a:spcBef>
            </a:pPr>
            <a:r>
              <a:rPr lang="ar-SA" sz="1800">
                <a:solidFill>
                  <a:schemeClr val="accent2"/>
                </a:solidFill>
              </a:rPr>
              <a:t>امثلـــة : معالجة مشكلة هروب الطلاب من المدرسة</a:t>
            </a:r>
          </a:p>
          <a:p>
            <a:pPr algn="ctr">
              <a:spcBef>
                <a:spcPct val="50000"/>
              </a:spcBef>
            </a:pPr>
            <a:r>
              <a:rPr lang="ar-SA" sz="1800">
                <a:solidFill>
                  <a:schemeClr val="accent2"/>
                </a:solidFill>
              </a:rPr>
              <a:t>قصة سيدنا سليمان والنملة/ قصة تاكيو او ساهيرا </a:t>
            </a:r>
            <a:r>
              <a:rPr lang="en-US" sz="1800">
                <a:solidFill>
                  <a:schemeClr val="accent2"/>
                </a:solidFill>
                <a:cs typeface="Times New Roman" pitchFamily="18" charset="0"/>
              </a:rPr>
              <a:t>/</a:t>
            </a:r>
            <a:r>
              <a:rPr lang="ar-SA" sz="1800">
                <a:solidFill>
                  <a:schemeClr val="accent2"/>
                </a:solidFill>
                <a:cs typeface="Times New Roman" pitchFamily="18" charset="0"/>
              </a:rPr>
              <a:t> </a:t>
            </a:r>
            <a:r>
              <a:rPr lang="ar-SA" sz="1800">
                <a:solidFill>
                  <a:schemeClr val="accent2"/>
                </a:solidFill>
              </a:rPr>
              <a:t>قصة الطالب الفاشل.</a:t>
            </a:r>
          </a:p>
          <a:p>
            <a:pPr algn="ctr">
              <a:spcBef>
                <a:spcPct val="50000"/>
              </a:spcBef>
            </a:pPr>
            <a:endParaRPr lang="ar-SA" sz="1800">
              <a:solidFill>
                <a:schemeClr val="accent2"/>
              </a:solidFill>
            </a:endParaRPr>
          </a:p>
          <a:p>
            <a:pPr>
              <a:spcBef>
                <a:spcPct val="50000"/>
              </a:spcBef>
            </a:pPr>
            <a:endParaRPr lang="en-US" sz="1800" b="1">
              <a:solidFill>
                <a:schemeClr val="accent2"/>
              </a:solidFill>
            </a:endParaRPr>
          </a:p>
        </p:txBody>
      </p:sp>
      <p:sp>
        <p:nvSpPr>
          <p:cNvPr id="20487" name="Oval 6"/>
          <p:cNvSpPr>
            <a:spLocks noChangeArrowheads="1"/>
          </p:cNvSpPr>
          <p:nvPr/>
        </p:nvSpPr>
        <p:spPr bwMode="auto">
          <a:xfrm>
            <a:off x="381000" y="6705600"/>
            <a:ext cx="5715000" cy="1752600"/>
          </a:xfrm>
          <a:prstGeom prst="ellipse">
            <a:avLst/>
          </a:prstGeom>
          <a:noFill/>
          <a:ln w="9525">
            <a:solidFill>
              <a:schemeClr val="tx1"/>
            </a:solidFill>
            <a:round/>
            <a:headEnd/>
            <a:tailEnd/>
          </a:ln>
        </p:spPr>
        <p:txBody>
          <a:bodyPr wrap="none" anchor="ctr"/>
          <a:lstStyle/>
          <a:p>
            <a:pPr algn="ctr"/>
            <a:r>
              <a:rPr lang="ar-SA" b="1"/>
              <a:t>التكلم بلغة ايجابية</a:t>
            </a:r>
          </a:p>
          <a:p>
            <a:pPr algn="ctr"/>
            <a:r>
              <a:rPr lang="ar-SA"/>
              <a:t>تكريس لنظرة المرء تجاه نفسه وتجاه الآخرين</a:t>
            </a:r>
          </a:p>
          <a:p>
            <a:pPr algn="ctr"/>
            <a:r>
              <a:rPr lang="ar-SA"/>
              <a:t>من اكبر الاخطاء, اطلاق الاوصاف السيئة على الابناء او التلاميذ </a:t>
            </a:r>
          </a:p>
          <a:p>
            <a:pPr algn="ctr"/>
            <a:r>
              <a:rPr lang="ar-SA"/>
              <a:t>لان هذا يكرس الاوصاف لديهم عندما يكبرون.</a:t>
            </a:r>
          </a:p>
          <a:p>
            <a:pPr algn="ctr"/>
            <a:r>
              <a:rPr lang="ar-SA">
                <a:solidFill>
                  <a:schemeClr val="accent2"/>
                </a:solidFill>
              </a:rPr>
              <a:t>مثال (مقولة الاستاذ صلاح الراشد)</a:t>
            </a:r>
            <a:endParaRPr lang="en-US">
              <a:solidFill>
                <a:schemeClr val="accent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عنصر نائب لرقم الشريحة 3"/>
          <p:cNvSpPr>
            <a:spLocks noGrp="1"/>
          </p:cNvSpPr>
          <p:nvPr>
            <p:ph type="sldNum" sz="quarter" idx="12"/>
          </p:nvPr>
        </p:nvSpPr>
        <p:spPr>
          <a:noFill/>
        </p:spPr>
        <p:txBody>
          <a:bodyPr/>
          <a:lstStyle/>
          <a:p>
            <a:fld id="{173DAC28-49C8-4BD4-B59A-41E4686DA6B6}" type="slidenum">
              <a:rPr lang="ar-SA"/>
              <a:pPr/>
              <a:t>2</a:t>
            </a:fld>
            <a:endParaRPr lang="en-US"/>
          </a:p>
        </p:txBody>
      </p:sp>
      <p:sp>
        <p:nvSpPr>
          <p:cNvPr id="4099" name="Oval 2"/>
          <p:cNvSpPr>
            <a:spLocks noChangeArrowheads="1"/>
          </p:cNvSpPr>
          <p:nvPr/>
        </p:nvSpPr>
        <p:spPr bwMode="auto">
          <a:xfrm>
            <a:off x="2133600" y="457200"/>
            <a:ext cx="2362200" cy="914400"/>
          </a:xfrm>
          <a:prstGeom prst="ellipse">
            <a:avLst/>
          </a:prstGeom>
          <a:noFill/>
          <a:ln w="9525">
            <a:solidFill>
              <a:schemeClr val="tx1"/>
            </a:solidFill>
            <a:round/>
            <a:headEnd/>
            <a:tailEnd/>
          </a:ln>
        </p:spPr>
        <p:txBody>
          <a:bodyPr wrap="none" anchor="ctr"/>
          <a:lstStyle/>
          <a:p>
            <a:pPr algn="ctr" rtl="0"/>
            <a:r>
              <a:rPr lang="ar-SA"/>
              <a:t>المعرفــة</a:t>
            </a:r>
            <a:endParaRPr lang="en-US"/>
          </a:p>
        </p:txBody>
      </p:sp>
      <p:sp>
        <p:nvSpPr>
          <p:cNvPr id="4100" name="Oval 3"/>
          <p:cNvSpPr>
            <a:spLocks noChangeArrowheads="1"/>
          </p:cNvSpPr>
          <p:nvPr/>
        </p:nvSpPr>
        <p:spPr bwMode="auto">
          <a:xfrm>
            <a:off x="1981200" y="2667000"/>
            <a:ext cx="2819400" cy="990600"/>
          </a:xfrm>
          <a:prstGeom prst="ellipse">
            <a:avLst/>
          </a:prstGeom>
          <a:solidFill>
            <a:srgbClr val="DDDDDD">
              <a:alpha val="50195"/>
            </a:srgbClr>
          </a:solidFill>
          <a:ln w="9525">
            <a:solidFill>
              <a:schemeClr val="tx1"/>
            </a:solidFill>
            <a:round/>
            <a:headEnd/>
            <a:tailEnd/>
          </a:ln>
        </p:spPr>
        <p:txBody>
          <a:bodyPr wrap="none" anchor="ctr"/>
          <a:lstStyle/>
          <a:p>
            <a:pPr algn="ctr" rtl="0"/>
            <a:r>
              <a:rPr lang="ar-SA" sz="2400"/>
              <a:t>التفكير الايجابــي</a:t>
            </a:r>
            <a:endParaRPr lang="en-US" sz="2400"/>
          </a:p>
        </p:txBody>
      </p:sp>
      <p:sp>
        <p:nvSpPr>
          <p:cNvPr id="3076" name="Rectangle 4"/>
          <p:cNvSpPr>
            <a:spLocks noChangeArrowheads="1"/>
          </p:cNvSpPr>
          <p:nvPr/>
        </p:nvSpPr>
        <p:spPr bwMode="auto">
          <a:xfrm>
            <a:off x="1752600" y="4800600"/>
            <a:ext cx="3276600" cy="762000"/>
          </a:xfrm>
          <a:prstGeom prst="rect">
            <a:avLst/>
          </a:prstGeom>
          <a:solidFill>
            <a:srgbClr val="DDDDDD"/>
          </a:solidFill>
          <a:ln w="9525">
            <a:solidFill>
              <a:schemeClr val="tx1"/>
            </a:solidFill>
            <a:miter lim="800000"/>
            <a:headEnd/>
            <a:tailEnd/>
          </a:ln>
        </p:spPr>
        <p:txBody>
          <a:bodyPr wrap="none" anchor="ctr"/>
          <a:lstStyle/>
          <a:p>
            <a:pPr algn="ctr" rtl="0"/>
            <a:r>
              <a:rPr lang="ar-SA" sz="2800"/>
              <a:t>القيادة</a:t>
            </a:r>
            <a:endParaRPr lang="en-US" sz="2800"/>
          </a:p>
        </p:txBody>
      </p:sp>
      <p:sp>
        <p:nvSpPr>
          <p:cNvPr id="4102" name="Oval 5"/>
          <p:cNvSpPr>
            <a:spLocks noChangeArrowheads="1"/>
          </p:cNvSpPr>
          <p:nvPr/>
        </p:nvSpPr>
        <p:spPr bwMode="auto">
          <a:xfrm>
            <a:off x="762000" y="6629400"/>
            <a:ext cx="5181600" cy="2133600"/>
          </a:xfrm>
          <a:prstGeom prst="ellipse">
            <a:avLst/>
          </a:prstGeom>
          <a:solidFill>
            <a:srgbClr val="C0C0C0"/>
          </a:solidFill>
          <a:ln w="9525">
            <a:solidFill>
              <a:schemeClr val="tx1"/>
            </a:solidFill>
            <a:round/>
            <a:headEnd/>
            <a:tailEnd/>
          </a:ln>
        </p:spPr>
        <p:txBody>
          <a:bodyPr wrap="none" anchor="ctr"/>
          <a:lstStyle/>
          <a:p>
            <a:pPr algn="ctr" rtl="0"/>
            <a:r>
              <a:rPr lang="ar-SA" sz="3200" b="1"/>
              <a:t>التغييـــر</a:t>
            </a:r>
            <a:endParaRPr lang="en-US" sz="3200" b="1"/>
          </a:p>
        </p:txBody>
      </p:sp>
      <p:sp>
        <p:nvSpPr>
          <p:cNvPr id="4103" name="AutoShape 6"/>
          <p:cNvSpPr>
            <a:spLocks noChangeArrowheads="1"/>
          </p:cNvSpPr>
          <p:nvPr/>
        </p:nvSpPr>
        <p:spPr bwMode="auto">
          <a:xfrm>
            <a:off x="2895600" y="1524000"/>
            <a:ext cx="838200" cy="914400"/>
          </a:xfrm>
          <a:prstGeom prst="downArrow">
            <a:avLst>
              <a:gd name="adj1" fmla="val 50000"/>
              <a:gd name="adj2" fmla="val 27273"/>
            </a:avLst>
          </a:prstGeom>
          <a:solidFill>
            <a:schemeClr val="folHlink"/>
          </a:solidFill>
          <a:ln w="28575">
            <a:solidFill>
              <a:schemeClr val="tx1"/>
            </a:solidFill>
            <a:miter lim="800000"/>
            <a:headEnd/>
            <a:tailEnd/>
          </a:ln>
        </p:spPr>
        <p:txBody>
          <a:bodyPr wrap="none" anchor="ctr"/>
          <a:lstStyle/>
          <a:p>
            <a:endParaRPr lang="en-US"/>
          </a:p>
        </p:txBody>
      </p:sp>
      <p:sp>
        <p:nvSpPr>
          <p:cNvPr id="4104" name="AutoShape 7"/>
          <p:cNvSpPr>
            <a:spLocks noChangeArrowheads="1"/>
          </p:cNvSpPr>
          <p:nvPr/>
        </p:nvSpPr>
        <p:spPr bwMode="auto">
          <a:xfrm>
            <a:off x="2819400" y="3733800"/>
            <a:ext cx="990600" cy="914400"/>
          </a:xfrm>
          <a:prstGeom prst="downArrow">
            <a:avLst>
              <a:gd name="adj1" fmla="val 50000"/>
              <a:gd name="adj2" fmla="val 25000"/>
            </a:avLst>
          </a:prstGeom>
          <a:solidFill>
            <a:schemeClr val="folHlink"/>
          </a:solidFill>
          <a:ln w="28575">
            <a:solidFill>
              <a:schemeClr val="tx1"/>
            </a:solidFill>
            <a:miter lim="800000"/>
            <a:headEnd/>
            <a:tailEnd/>
          </a:ln>
        </p:spPr>
        <p:txBody>
          <a:bodyPr wrap="none" anchor="ctr"/>
          <a:lstStyle/>
          <a:p>
            <a:endParaRPr lang="en-US"/>
          </a:p>
        </p:txBody>
      </p:sp>
      <p:sp>
        <p:nvSpPr>
          <p:cNvPr id="4105" name="AutoShape 8"/>
          <p:cNvSpPr>
            <a:spLocks noChangeArrowheads="1"/>
          </p:cNvSpPr>
          <p:nvPr/>
        </p:nvSpPr>
        <p:spPr bwMode="auto">
          <a:xfrm>
            <a:off x="2819400" y="5638800"/>
            <a:ext cx="1066800" cy="914400"/>
          </a:xfrm>
          <a:prstGeom prst="downArrow">
            <a:avLst>
              <a:gd name="adj1" fmla="val 50000"/>
              <a:gd name="adj2" fmla="val 25000"/>
            </a:avLst>
          </a:prstGeom>
          <a:solidFill>
            <a:schemeClr val="folHlink"/>
          </a:solidFill>
          <a:ln w="28575">
            <a:solidFill>
              <a:schemeClr val="tx1"/>
            </a:solidFill>
            <a:miter lim="800000"/>
            <a:headEnd/>
            <a:tailEnd/>
          </a:ln>
        </p:spPr>
        <p:txBody>
          <a:bodyPr wrap="none" anchor="ctr"/>
          <a:lstStyle/>
          <a:p>
            <a:endParaRPr lang="en-US"/>
          </a:p>
        </p:txBody>
      </p:sp>
      <p:sp>
        <p:nvSpPr>
          <p:cNvPr id="4106" name="AutoShape 9"/>
          <p:cNvSpPr>
            <a:spLocks noChangeArrowheads="1"/>
          </p:cNvSpPr>
          <p:nvPr/>
        </p:nvSpPr>
        <p:spPr bwMode="auto">
          <a:xfrm rot="10794605">
            <a:off x="3733800" y="7086600"/>
            <a:ext cx="1676400" cy="914400"/>
          </a:xfrm>
          <a:prstGeom prst="triangle">
            <a:avLst>
              <a:gd name="adj" fmla="val 50000"/>
            </a:avLst>
          </a:prstGeom>
          <a:solidFill>
            <a:schemeClr val="bg1"/>
          </a:solidFill>
          <a:ln w="9525">
            <a:solidFill>
              <a:schemeClr val="tx1"/>
            </a:solidFill>
            <a:miter lim="800000"/>
            <a:headEnd/>
            <a:tailEnd/>
          </a:ln>
        </p:spPr>
        <p:txBody>
          <a:bodyPr rot="10800000" wrap="none" anchor="ctr"/>
          <a:lstStyle/>
          <a:p>
            <a:pPr algn="ctr"/>
            <a:r>
              <a:rPr lang="ar-LB" b="1">
                <a:solidFill>
                  <a:srgbClr val="800000"/>
                </a:solidFill>
              </a:rPr>
              <a:t>الهدم</a:t>
            </a:r>
            <a:endParaRPr lang="en-US" b="1">
              <a:solidFill>
                <a:srgbClr val="800000"/>
              </a:solidFill>
            </a:endParaRPr>
          </a:p>
        </p:txBody>
      </p:sp>
      <p:sp>
        <p:nvSpPr>
          <p:cNvPr id="4107" name="AutoShape 10"/>
          <p:cNvSpPr>
            <a:spLocks noChangeArrowheads="1"/>
          </p:cNvSpPr>
          <p:nvPr/>
        </p:nvSpPr>
        <p:spPr bwMode="auto">
          <a:xfrm rot="-5395">
            <a:off x="990600" y="7010400"/>
            <a:ext cx="1676400" cy="914400"/>
          </a:xfrm>
          <a:prstGeom prst="triangle">
            <a:avLst>
              <a:gd name="adj" fmla="val 50000"/>
            </a:avLst>
          </a:prstGeom>
          <a:solidFill>
            <a:schemeClr val="bg1"/>
          </a:solidFill>
          <a:ln w="9525">
            <a:solidFill>
              <a:schemeClr val="tx1"/>
            </a:solidFill>
            <a:miter lim="800000"/>
            <a:headEnd/>
            <a:tailEnd/>
          </a:ln>
        </p:spPr>
        <p:txBody>
          <a:bodyPr wrap="none" anchor="ctr"/>
          <a:lstStyle/>
          <a:p>
            <a:pPr algn="ctr"/>
            <a:r>
              <a:rPr lang="ar-SA" b="1">
                <a:solidFill>
                  <a:srgbClr val="800000"/>
                </a:solidFill>
              </a:rPr>
              <a:t>البنــاء</a:t>
            </a:r>
            <a:endParaRPr lang="en-US" b="1">
              <a:solidFill>
                <a:srgbClr val="8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blinds(horizontal)">
                                      <p:cBhvr>
                                        <p:cTn id="7" dur="5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6" grpId="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عنصر نائب لرقم الشريحة 3"/>
          <p:cNvSpPr>
            <a:spLocks noGrp="1"/>
          </p:cNvSpPr>
          <p:nvPr>
            <p:ph type="sldNum" sz="quarter" idx="12"/>
          </p:nvPr>
        </p:nvSpPr>
        <p:spPr>
          <a:noFill/>
        </p:spPr>
        <p:txBody>
          <a:bodyPr/>
          <a:lstStyle/>
          <a:p>
            <a:fld id="{8454BD59-5D62-42DD-95B4-FC7CB0C5F2CF}" type="slidenum">
              <a:rPr lang="ar-SA"/>
              <a:pPr/>
              <a:t>20</a:t>
            </a:fld>
            <a:endParaRPr lang="en-US"/>
          </a:p>
        </p:txBody>
      </p:sp>
      <p:sp>
        <p:nvSpPr>
          <p:cNvPr id="21507" name="Text Box 2"/>
          <p:cNvSpPr txBox="1">
            <a:spLocks noChangeArrowheads="1"/>
          </p:cNvSpPr>
          <p:nvPr/>
        </p:nvSpPr>
        <p:spPr bwMode="auto">
          <a:xfrm>
            <a:off x="381000" y="304800"/>
            <a:ext cx="6096000" cy="579438"/>
          </a:xfrm>
          <a:prstGeom prst="rect">
            <a:avLst/>
          </a:prstGeom>
          <a:noFill/>
          <a:ln w="9525">
            <a:noFill/>
            <a:miter lim="800000"/>
            <a:headEnd/>
            <a:tailEnd/>
          </a:ln>
        </p:spPr>
        <p:txBody>
          <a:bodyPr>
            <a:spAutoFit/>
          </a:bodyPr>
          <a:lstStyle/>
          <a:p>
            <a:pPr algn="ctr">
              <a:spcBef>
                <a:spcPct val="50000"/>
              </a:spcBef>
            </a:pPr>
            <a:r>
              <a:rPr lang="ar-SA" sz="3200">
                <a:cs typeface="Andalus" pitchFamily="2" charset="-78"/>
              </a:rPr>
              <a:t>معوقات التفكير – </a:t>
            </a:r>
            <a:r>
              <a:rPr lang="ar-SA" b="1">
                <a:cs typeface="Andalus" pitchFamily="2" charset="-78"/>
              </a:rPr>
              <a:t>الاسباب الذاتية</a:t>
            </a:r>
            <a:endParaRPr lang="en-US" b="1">
              <a:cs typeface="Andalus" pitchFamily="2" charset="-78"/>
            </a:endParaRPr>
          </a:p>
        </p:txBody>
      </p:sp>
      <p:sp>
        <p:nvSpPr>
          <p:cNvPr id="21508" name="AutoShape 3"/>
          <p:cNvSpPr>
            <a:spLocks noChangeArrowheads="1"/>
          </p:cNvSpPr>
          <p:nvPr/>
        </p:nvSpPr>
        <p:spPr bwMode="auto">
          <a:xfrm>
            <a:off x="3429000" y="1295400"/>
            <a:ext cx="2819400" cy="1905000"/>
          </a:xfrm>
          <a:prstGeom prst="flowChartAlternateProcess">
            <a:avLst/>
          </a:prstGeom>
          <a:solidFill>
            <a:srgbClr val="DDDDDD"/>
          </a:solidFill>
          <a:ln w="22225" cap="rnd">
            <a:solidFill>
              <a:schemeClr val="tx1"/>
            </a:solidFill>
            <a:prstDash val="sysDot"/>
            <a:miter lim="800000"/>
            <a:headEnd/>
            <a:tailEnd/>
          </a:ln>
        </p:spPr>
        <p:txBody>
          <a:bodyPr wrap="none" anchor="ctr"/>
          <a:lstStyle/>
          <a:p>
            <a:pPr algn="ctr"/>
            <a:r>
              <a:rPr lang="ar-SA" b="1" u="sng"/>
              <a:t>الخوف</a:t>
            </a:r>
          </a:p>
          <a:p>
            <a:pPr algn="ctr"/>
            <a:r>
              <a:rPr lang="ar-SA"/>
              <a:t>من الاذى الحسي والمعنوي</a:t>
            </a:r>
          </a:p>
          <a:p>
            <a:pPr algn="ctr"/>
            <a:r>
              <a:rPr lang="ar-SA"/>
              <a:t>من الفشل</a:t>
            </a:r>
          </a:p>
          <a:p>
            <a:pPr algn="ctr"/>
            <a:r>
              <a:rPr lang="ar-SA"/>
              <a:t>من النقد والسخرية</a:t>
            </a:r>
          </a:p>
          <a:p>
            <a:pPr algn="ctr"/>
            <a:r>
              <a:rPr lang="ar-SA"/>
              <a:t>من التصنيف والاتهام</a:t>
            </a:r>
            <a:endParaRPr lang="en-US"/>
          </a:p>
        </p:txBody>
      </p:sp>
      <p:sp>
        <p:nvSpPr>
          <p:cNvPr id="21509" name="AutoShape 4"/>
          <p:cNvSpPr>
            <a:spLocks noChangeArrowheads="1"/>
          </p:cNvSpPr>
          <p:nvPr/>
        </p:nvSpPr>
        <p:spPr bwMode="auto">
          <a:xfrm>
            <a:off x="457200" y="1295400"/>
            <a:ext cx="2819400" cy="1905000"/>
          </a:xfrm>
          <a:prstGeom prst="flowChartAlternateProcess">
            <a:avLst/>
          </a:prstGeom>
          <a:solidFill>
            <a:srgbClr val="DDDDDD"/>
          </a:solidFill>
          <a:ln w="22225" cap="rnd">
            <a:solidFill>
              <a:schemeClr val="tx1"/>
            </a:solidFill>
            <a:prstDash val="sysDot"/>
            <a:miter lim="800000"/>
            <a:headEnd/>
            <a:tailEnd/>
          </a:ln>
        </p:spPr>
        <p:txBody>
          <a:bodyPr wrap="none" anchor="ctr"/>
          <a:lstStyle/>
          <a:p>
            <a:pPr algn="ctr"/>
            <a:r>
              <a:rPr lang="ar-SA" b="1" u="sng"/>
              <a:t>النفاق</a:t>
            </a:r>
          </a:p>
          <a:p>
            <a:pPr algn="ctr"/>
            <a:r>
              <a:rPr lang="ar-SA"/>
              <a:t>الطمع في المال والمنزلة</a:t>
            </a:r>
          </a:p>
          <a:p>
            <a:pPr algn="ctr"/>
            <a:endParaRPr lang="ar-SA"/>
          </a:p>
          <a:p>
            <a:pPr algn="ctr"/>
            <a:r>
              <a:rPr lang="ar-SA"/>
              <a:t>تبرير اخطاء القادة المتسلطين او </a:t>
            </a:r>
          </a:p>
          <a:p>
            <a:pPr algn="ctr"/>
            <a:r>
              <a:rPr lang="ar-SA"/>
              <a:t>المديرين النزقين</a:t>
            </a:r>
            <a:endParaRPr lang="en-US"/>
          </a:p>
        </p:txBody>
      </p:sp>
      <p:sp>
        <p:nvSpPr>
          <p:cNvPr id="21510" name="Line 5"/>
          <p:cNvSpPr>
            <a:spLocks noChangeShapeType="1"/>
          </p:cNvSpPr>
          <p:nvPr/>
        </p:nvSpPr>
        <p:spPr bwMode="auto">
          <a:xfrm>
            <a:off x="1828800" y="1981200"/>
            <a:ext cx="0" cy="381000"/>
          </a:xfrm>
          <a:prstGeom prst="line">
            <a:avLst/>
          </a:prstGeom>
          <a:noFill/>
          <a:ln w="9525">
            <a:solidFill>
              <a:schemeClr val="tx1"/>
            </a:solidFill>
            <a:round/>
            <a:headEnd/>
            <a:tailEnd type="triangle" w="med" len="med"/>
          </a:ln>
        </p:spPr>
        <p:txBody>
          <a:bodyPr/>
          <a:lstStyle/>
          <a:p>
            <a:endParaRPr lang="en-US"/>
          </a:p>
        </p:txBody>
      </p:sp>
      <p:sp>
        <p:nvSpPr>
          <p:cNvPr id="21511" name="AutoShape 6"/>
          <p:cNvSpPr>
            <a:spLocks noChangeArrowheads="1"/>
          </p:cNvSpPr>
          <p:nvPr/>
        </p:nvSpPr>
        <p:spPr bwMode="auto">
          <a:xfrm>
            <a:off x="3505200" y="3352800"/>
            <a:ext cx="2819400" cy="1219200"/>
          </a:xfrm>
          <a:prstGeom prst="flowChartAlternateProcess">
            <a:avLst/>
          </a:prstGeom>
          <a:solidFill>
            <a:srgbClr val="DDDDDD"/>
          </a:solidFill>
          <a:ln w="22225" cap="rnd">
            <a:solidFill>
              <a:schemeClr val="tx1"/>
            </a:solidFill>
            <a:prstDash val="sysDot"/>
            <a:miter lim="800000"/>
            <a:headEnd/>
            <a:tailEnd/>
          </a:ln>
        </p:spPr>
        <p:txBody>
          <a:bodyPr wrap="none" anchor="ctr"/>
          <a:lstStyle/>
          <a:p>
            <a:pPr algn="ctr"/>
            <a:r>
              <a:rPr lang="ar-SA" b="1" u="sng"/>
              <a:t>الهزيمة النفسية</a:t>
            </a:r>
          </a:p>
          <a:p>
            <a:pPr algn="ctr"/>
            <a:r>
              <a:rPr lang="ar-SA"/>
              <a:t>الشعور بالنقص ودنوّ الهمة </a:t>
            </a:r>
          </a:p>
          <a:p>
            <a:pPr algn="ctr"/>
            <a:r>
              <a:rPr lang="ar-SA"/>
              <a:t>وضعف الطموح</a:t>
            </a:r>
            <a:endParaRPr lang="en-US"/>
          </a:p>
        </p:txBody>
      </p:sp>
      <p:sp>
        <p:nvSpPr>
          <p:cNvPr id="21512" name="AutoShape 7"/>
          <p:cNvSpPr>
            <a:spLocks noChangeArrowheads="1"/>
          </p:cNvSpPr>
          <p:nvPr/>
        </p:nvSpPr>
        <p:spPr bwMode="auto">
          <a:xfrm>
            <a:off x="457200" y="3352800"/>
            <a:ext cx="2819400" cy="1219200"/>
          </a:xfrm>
          <a:prstGeom prst="flowChartAlternateProcess">
            <a:avLst/>
          </a:prstGeom>
          <a:solidFill>
            <a:srgbClr val="DDDDDD"/>
          </a:solidFill>
          <a:ln w="22225" cap="rnd">
            <a:solidFill>
              <a:schemeClr val="tx1"/>
            </a:solidFill>
            <a:prstDash val="sysDot"/>
            <a:miter lim="800000"/>
            <a:headEnd/>
            <a:tailEnd/>
          </a:ln>
        </p:spPr>
        <p:txBody>
          <a:bodyPr wrap="none" anchor="ctr"/>
          <a:lstStyle/>
          <a:p>
            <a:pPr algn="ctr"/>
            <a:endParaRPr lang="ar-SA" b="1" u="sng"/>
          </a:p>
          <a:p>
            <a:pPr algn="ctr"/>
            <a:r>
              <a:rPr lang="ar-SA" b="1" u="sng"/>
              <a:t>الاتصاف بالإمعة</a:t>
            </a:r>
          </a:p>
          <a:p>
            <a:pPr algn="ctr"/>
            <a:r>
              <a:rPr lang="ar-SA"/>
              <a:t>مقولة :</a:t>
            </a:r>
          </a:p>
          <a:p>
            <a:pPr algn="ctr"/>
            <a:r>
              <a:rPr lang="ar-SA"/>
              <a:t>”ضع رأسك بين الرؤوس ونادي </a:t>
            </a:r>
          </a:p>
          <a:p>
            <a:pPr algn="ctr"/>
            <a:r>
              <a:rPr lang="ar-SA"/>
              <a:t>على قطاع الرؤوس!!“</a:t>
            </a:r>
            <a:endParaRPr lang="en-US"/>
          </a:p>
          <a:p>
            <a:pPr algn="ctr"/>
            <a:endParaRPr lang="ar-SA"/>
          </a:p>
        </p:txBody>
      </p:sp>
      <p:sp>
        <p:nvSpPr>
          <p:cNvPr id="21513" name="AutoShape 8"/>
          <p:cNvSpPr>
            <a:spLocks noChangeArrowheads="1"/>
          </p:cNvSpPr>
          <p:nvPr/>
        </p:nvSpPr>
        <p:spPr bwMode="auto">
          <a:xfrm>
            <a:off x="3581400" y="4724400"/>
            <a:ext cx="2819400" cy="1219200"/>
          </a:xfrm>
          <a:prstGeom prst="flowChartAlternateProcess">
            <a:avLst/>
          </a:prstGeom>
          <a:solidFill>
            <a:srgbClr val="DDDDDD"/>
          </a:solidFill>
          <a:ln w="22225" cap="rnd">
            <a:solidFill>
              <a:schemeClr val="tx1"/>
            </a:solidFill>
            <a:prstDash val="sysDot"/>
            <a:miter lim="800000"/>
            <a:headEnd/>
            <a:tailEnd/>
          </a:ln>
        </p:spPr>
        <p:txBody>
          <a:bodyPr wrap="none" anchor="ctr"/>
          <a:lstStyle/>
          <a:p>
            <a:pPr algn="ctr"/>
            <a:r>
              <a:rPr lang="ar-SA" b="1" u="sng"/>
              <a:t>التواكل</a:t>
            </a:r>
          </a:p>
          <a:p>
            <a:pPr algn="ctr"/>
            <a:r>
              <a:rPr lang="ar-SA"/>
              <a:t>اللامبالاة , مقولة ”وانا مالي!!“</a:t>
            </a:r>
            <a:endParaRPr lang="en-US"/>
          </a:p>
        </p:txBody>
      </p:sp>
      <p:sp>
        <p:nvSpPr>
          <p:cNvPr id="21514" name="AutoShape 9"/>
          <p:cNvSpPr>
            <a:spLocks noChangeArrowheads="1"/>
          </p:cNvSpPr>
          <p:nvPr/>
        </p:nvSpPr>
        <p:spPr bwMode="auto">
          <a:xfrm>
            <a:off x="533400" y="4724400"/>
            <a:ext cx="2819400" cy="1219200"/>
          </a:xfrm>
          <a:prstGeom prst="flowChartAlternateProcess">
            <a:avLst/>
          </a:prstGeom>
          <a:solidFill>
            <a:srgbClr val="DDDDDD"/>
          </a:solidFill>
          <a:ln w="22225" cap="rnd">
            <a:solidFill>
              <a:schemeClr val="tx1"/>
            </a:solidFill>
            <a:prstDash val="sysDot"/>
            <a:miter lim="800000"/>
            <a:headEnd/>
            <a:tailEnd/>
          </a:ln>
        </p:spPr>
        <p:txBody>
          <a:bodyPr wrap="none" anchor="ctr"/>
          <a:lstStyle/>
          <a:p>
            <a:pPr algn="ctr"/>
            <a:r>
              <a:rPr lang="ar-SA" b="1" u="sng"/>
              <a:t>الغضب</a:t>
            </a:r>
          </a:p>
          <a:p>
            <a:pPr algn="ctr"/>
            <a:r>
              <a:rPr lang="ar-SA"/>
              <a:t>التفكير الايجابي وسورة الغضب</a:t>
            </a:r>
          </a:p>
          <a:p>
            <a:pPr algn="ctr"/>
            <a:r>
              <a:rPr lang="ar-SA"/>
              <a:t>خصمان لا يلتقيان</a:t>
            </a:r>
            <a:endParaRPr lang="en-US"/>
          </a:p>
        </p:txBody>
      </p:sp>
      <p:sp>
        <p:nvSpPr>
          <p:cNvPr id="21515" name="AutoShape 10"/>
          <p:cNvSpPr>
            <a:spLocks noChangeArrowheads="1"/>
          </p:cNvSpPr>
          <p:nvPr/>
        </p:nvSpPr>
        <p:spPr bwMode="auto">
          <a:xfrm>
            <a:off x="2133600" y="6019800"/>
            <a:ext cx="2819400" cy="1219200"/>
          </a:xfrm>
          <a:prstGeom prst="flowChartAlternateProcess">
            <a:avLst/>
          </a:prstGeom>
          <a:solidFill>
            <a:srgbClr val="DDDDDD"/>
          </a:solidFill>
          <a:ln w="22225" cap="rnd">
            <a:solidFill>
              <a:schemeClr val="tx1"/>
            </a:solidFill>
            <a:prstDash val="sysDot"/>
            <a:miter lim="800000"/>
            <a:headEnd/>
            <a:tailEnd/>
          </a:ln>
        </p:spPr>
        <p:txBody>
          <a:bodyPr wrap="none" anchor="ctr"/>
          <a:lstStyle/>
          <a:p>
            <a:pPr algn="ctr"/>
            <a:r>
              <a:rPr lang="ar-SA" b="1" u="sng"/>
              <a:t>اليأس والاحباط</a:t>
            </a:r>
          </a:p>
          <a:p>
            <a:pPr algn="ctr"/>
            <a:r>
              <a:rPr lang="ar-SA"/>
              <a:t>الاعتقاد بعدم امكانية مقاومة التيار</a:t>
            </a:r>
          </a:p>
          <a:p>
            <a:pPr algn="ctr"/>
            <a:r>
              <a:rPr lang="ar-SA"/>
              <a:t>”ليس بالإمكان ابدع مما كان!!“</a:t>
            </a:r>
            <a:endParaRPr lang="en-US"/>
          </a:p>
        </p:txBody>
      </p:sp>
      <p:sp>
        <p:nvSpPr>
          <p:cNvPr id="21516" name="AutoShape 11"/>
          <p:cNvSpPr>
            <a:spLocks noChangeArrowheads="1"/>
          </p:cNvSpPr>
          <p:nvPr/>
        </p:nvSpPr>
        <p:spPr bwMode="auto">
          <a:xfrm>
            <a:off x="457200" y="7391400"/>
            <a:ext cx="6019800" cy="762000"/>
          </a:xfrm>
          <a:prstGeom prst="flowChartAlternateProcess">
            <a:avLst/>
          </a:prstGeom>
          <a:gradFill rotWithShape="0">
            <a:gsLst>
              <a:gs pos="0">
                <a:srgbClr val="99CCFF"/>
              </a:gs>
              <a:gs pos="100000">
                <a:srgbClr val="FFFFFF"/>
              </a:gs>
            </a:gsLst>
            <a:path path="shape">
              <a:fillToRect l="50000" t="50000" r="50000" b="50000"/>
            </a:path>
          </a:gradFill>
          <a:ln w="22225" cap="rnd">
            <a:solidFill>
              <a:schemeClr val="tx1"/>
            </a:solidFill>
            <a:prstDash val="sysDot"/>
            <a:miter lim="800000"/>
            <a:headEnd/>
            <a:tailEnd/>
          </a:ln>
        </p:spPr>
        <p:txBody>
          <a:bodyPr wrap="none" anchor="ctr"/>
          <a:lstStyle/>
          <a:p>
            <a:pPr algn="ctr"/>
            <a:r>
              <a:rPr lang="ar-SA" b="1" u="sng"/>
              <a:t>العلاج بالقيم الاسلامية</a:t>
            </a:r>
          </a:p>
          <a:p>
            <a:pPr algn="ctr"/>
            <a:r>
              <a:rPr lang="ar-SA"/>
              <a:t>الشجاعة – الصدق – الترفع – التوكل – الصبر - التفاؤل</a:t>
            </a:r>
            <a:endParaRPr lang="en-US"/>
          </a:p>
        </p:txBody>
      </p:sp>
      <p:sp>
        <p:nvSpPr>
          <p:cNvPr id="21517" name="Text Box 12"/>
          <p:cNvSpPr txBox="1">
            <a:spLocks noChangeArrowheads="1"/>
          </p:cNvSpPr>
          <p:nvPr/>
        </p:nvSpPr>
        <p:spPr bwMode="auto">
          <a:xfrm>
            <a:off x="1828800" y="8229600"/>
            <a:ext cx="3048000" cy="304800"/>
          </a:xfrm>
          <a:prstGeom prst="rect">
            <a:avLst/>
          </a:prstGeom>
          <a:noFill/>
          <a:ln w="9525">
            <a:noFill/>
            <a:miter lim="800000"/>
            <a:headEnd/>
            <a:tailEnd/>
          </a:ln>
        </p:spPr>
        <p:txBody>
          <a:bodyPr>
            <a:spAutoFit/>
          </a:bodyPr>
          <a:lstStyle/>
          <a:p>
            <a:pPr algn="ctr">
              <a:spcBef>
                <a:spcPct val="50000"/>
              </a:spcBef>
            </a:pPr>
            <a:r>
              <a:rPr lang="ar-SA" sz="1400" b="1">
                <a:cs typeface="Simplified Arabic Fixed" pitchFamily="49" charset="-78"/>
              </a:rPr>
              <a:t>(الآيات والاحاديث كثيرة)</a:t>
            </a:r>
            <a:endParaRPr lang="en-US" sz="1400" b="1">
              <a:cs typeface="Simplified Arabic Fixed" pitchFamily="49" charset="-7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عنصر نائب لرقم الشريحة 3"/>
          <p:cNvSpPr>
            <a:spLocks noGrp="1"/>
          </p:cNvSpPr>
          <p:nvPr>
            <p:ph type="sldNum" sz="quarter" idx="12"/>
          </p:nvPr>
        </p:nvSpPr>
        <p:spPr>
          <a:noFill/>
        </p:spPr>
        <p:txBody>
          <a:bodyPr/>
          <a:lstStyle/>
          <a:p>
            <a:fld id="{0971665A-7891-473D-B0E8-C2B4B329A103}" type="slidenum">
              <a:rPr lang="ar-SA"/>
              <a:pPr/>
              <a:t>21</a:t>
            </a:fld>
            <a:endParaRPr lang="en-US"/>
          </a:p>
        </p:txBody>
      </p:sp>
      <p:sp>
        <p:nvSpPr>
          <p:cNvPr id="22531" name="Text Box 2"/>
          <p:cNvSpPr txBox="1">
            <a:spLocks noChangeArrowheads="1"/>
          </p:cNvSpPr>
          <p:nvPr/>
        </p:nvSpPr>
        <p:spPr bwMode="auto">
          <a:xfrm>
            <a:off x="381000" y="304800"/>
            <a:ext cx="6096000" cy="579438"/>
          </a:xfrm>
          <a:prstGeom prst="rect">
            <a:avLst/>
          </a:prstGeom>
          <a:noFill/>
          <a:ln w="9525">
            <a:noFill/>
            <a:miter lim="800000"/>
            <a:headEnd/>
            <a:tailEnd/>
          </a:ln>
        </p:spPr>
        <p:txBody>
          <a:bodyPr>
            <a:spAutoFit/>
          </a:bodyPr>
          <a:lstStyle/>
          <a:p>
            <a:pPr algn="ctr">
              <a:spcBef>
                <a:spcPct val="50000"/>
              </a:spcBef>
            </a:pPr>
            <a:r>
              <a:rPr lang="ar-SA" sz="3200">
                <a:cs typeface="Andalus" pitchFamily="2" charset="-78"/>
              </a:rPr>
              <a:t>معوقات التفكير – </a:t>
            </a:r>
            <a:r>
              <a:rPr lang="ar-SA" b="1">
                <a:cs typeface="Andalus" pitchFamily="2" charset="-78"/>
              </a:rPr>
              <a:t>الاسباب الذاتية</a:t>
            </a:r>
            <a:endParaRPr lang="en-US" b="1">
              <a:cs typeface="Andalus" pitchFamily="2" charset="-78"/>
            </a:endParaRPr>
          </a:p>
        </p:txBody>
      </p:sp>
      <p:sp>
        <p:nvSpPr>
          <p:cNvPr id="22532" name="AutoShape 3"/>
          <p:cNvSpPr>
            <a:spLocks noChangeArrowheads="1"/>
          </p:cNvSpPr>
          <p:nvPr/>
        </p:nvSpPr>
        <p:spPr bwMode="auto">
          <a:xfrm>
            <a:off x="3429000" y="1295400"/>
            <a:ext cx="2819400" cy="1905000"/>
          </a:xfrm>
          <a:prstGeom prst="flowChartAlternateProcess">
            <a:avLst/>
          </a:prstGeom>
          <a:solidFill>
            <a:srgbClr val="DDDDDD"/>
          </a:solidFill>
          <a:ln w="22225" cap="rnd">
            <a:solidFill>
              <a:schemeClr val="tx1"/>
            </a:solidFill>
            <a:prstDash val="sysDot"/>
            <a:miter lim="800000"/>
            <a:headEnd/>
            <a:tailEnd/>
          </a:ln>
        </p:spPr>
        <p:txBody>
          <a:bodyPr wrap="none" anchor="ctr"/>
          <a:lstStyle/>
          <a:p>
            <a:pPr algn="ctr"/>
            <a:r>
              <a:rPr lang="ar-SA" b="1" u="sng"/>
              <a:t>الانشغال</a:t>
            </a:r>
          </a:p>
          <a:p>
            <a:pPr algn="ctr"/>
            <a:r>
              <a:rPr lang="ar-SA"/>
              <a:t>بالمتطلبات اليومية </a:t>
            </a:r>
          </a:p>
          <a:p>
            <a:pPr algn="ctr"/>
            <a:r>
              <a:rPr lang="ar-SA"/>
              <a:t>واللهاث خلف</a:t>
            </a:r>
          </a:p>
          <a:p>
            <a:pPr algn="ctr"/>
            <a:r>
              <a:rPr lang="ar-SA"/>
              <a:t>لقمة العيش</a:t>
            </a:r>
            <a:endParaRPr lang="en-US"/>
          </a:p>
        </p:txBody>
      </p:sp>
      <p:sp>
        <p:nvSpPr>
          <p:cNvPr id="22533" name="AutoShape 4"/>
          <p:cNvSpPr>
            <a:spLocks noChangeArrowheads="1"/>
          </p:cNvSpPr>
          <p:nvPr/>
        </p:nvSpPr>
        <p:spPr bwMode="auto">
          <a:xfrm>
            <a:off x="457200" y="1295400"/>
            <a:ext cx="2819400" cy="1905000"/>
          </a:xfrm>
          <a:prstGeom prst="flowChartAlternateProcess">
            <a:avLst/>
          </a:prstGeom>
          <a:solidFill>
            <a:srgbClr val="DDDDDD"/>
          </a:solidFill>
          <a:ln w="22225" cap="rnd">
            <a:solidFill>
              <a:schemeClr val="tx1"/>
            </a:solidFill>
            <a:prstDash val="sysDot"/>
            <a:miter lim="800000"/>
            <a:headEnd/>
            <a:tailEnd/>
          </a:ln>
        </p:spPr>
        <p:txBody>
          <a:bodyPr wrap="none" anchor="ctr"/>
          <a:lstStyle/>
          <a:p>
            <a:pPr algn="ctr"/>
            <a:r>
              <a:rPr lang="ar-SA" b="1" u="sng"/>
              <a:t>الاحتكام الى</a:t>
            </a:r>
          </a:p>
          <a:p>
            <a:pPr algn="ctr"/>
            <a:r>
              <a:rPr lang="ar-SA"/>
              <a:t>اصحاب الشهرة</a:t>
            </a:r>
          </a:p>
          <a:p>
            <a:pPr algn="ctr"/>
            <a:r>
              <a:rPr lang="ar-SA"/>
              <a:t>ولكن في غير تخصصهم</a:t>
            </a:r>
            <a:endParaRPr lang="en-US"/>
          </a:p>
        </p:txBody>
      </p:sp>
      <p:sp>
        <p:nvSpPr>
          <p:cNvPr id="22534" name="AutoShape 6"/>
          <p:cNvSpPr>
            <a:spLocks noChangeArrowheads="1"/>
          </p:cNvSpPr>
          <p:nvPr/>
        </p:nvSpPr>
        <p:spPr bwMode="auto">
          <a:xfrm>
            <a:off x="3505200" y="3352800"/>
            <a:ext cx="2819400" cy="1219200"/>
          </a:xfrm>
          <a:prstGeom prst="flowChartAlternateProcess">
            <a:avLst/>
          </a:prstGeom>
          <a:solidFill>
            <a:srgbClr val="DDDDDD"/>
          </a:solidFill>
          <a:ln w="22225" cap="rnd">
            <a:solidFill>
              <a:schemeClr val="tx1"/>
            </a:solidFill>
            <a:prstDash val="sysDot"/>
            <a:miter lim="800000"/>
            <a:headEnd/>
            <a:tailEnd/>
          </a:ln>
        </p:spPr>
        <p:txBody>
          <a:bodyPr wrap="none" anchor="ctr"/>
          <a:lstStyle/>
          <a:p>
            <a:pPr algn="ctr"/>
            <a:r>
              <a:rPr lang="ar-SA" b="1" u="sng"/>
              <a:t>الحكم المسبق</a:t>
            </a:r>
          </a:p>
          <a:p>
            <a:pPr algn="ctr"/>
            <a:r>
              <a:rPr lang="ar-SA"/>
              <a:t>والحكم المتسرع على فكرة معينة</a:t>
            </a:r>
          </a:p>
          <a:p>
            <a:pPr algn="ctr"/>
            <a:r>
              <a:rPr lang="ar-SA"/>
              <a:t>او موقف معين</a:t>
            </a:r>
            <a:endParaRPr lang="en-US"/>
          </a:p>
        </p:txBody>
      </p:sp>
      <p:sp>
        <p:nvSpPr>
          <p:cNvPr id="22535" name="AutoShape 7"/>
          <p:cNvSpPr>
            <a:spLocks noChangeArrowheads="1"/>
          </p:cNvSpPr>
          <p:nvPr/>
        </p:nvSpPr>
        <p:spPr bwMode="auto">
          <a:xfrm>
            <a:off x="457200" y="3352800"/>
            <a:ext cx="2819400" cy="1219200"/>
          </a:xfrm>
          <a:prstGeom prst="flowChartAlternateProcess">
            <a:avLst/>
          </a:prstGeom>
          <a:solidFill>
            <a:srgbClr val="DDDDDD"/>
          </a:solidFill>
          <a:ln w="22225" cap="rnd">
            <a:solidFill>
              <a:schemeClr val="tx1"/>
            </a:solidFill>
            <a:prstDash val="sysDot"/>
            <a:miter lim="800000"/>
            <a:headEnd/>
            <a:tailEnd/>
          </a:ln>
        </p:spPr>
        <p:txBody>
          <a:bodyPr wrap="none" anchor="ctr"/>
          <a:lstStyle/>
          <a:p>
            <a:pPr algn="ctr"/>
            <a:endParaRPr lang="ar-SA" b="1" u="sng"/>
          </a:p>
          <a:p>
            <a:pPr algn="ctr"/>
            <a:r>
              <a:rPr lang="ar-SA" b="1" u="sng"/>
              <a:t>الارتباط بمصالح خاصة</a:t>
            </a:r>
          </a:p>
          <a:p>
            <a:pPr algn="ctr"/>
            <a:r>
              <a:rPr lang="ar-SA"/>
              <a:t>بمصالح تتعارض مع الافكار التي</a:t>
            </a:r>
          </a:p>
          <a:p>
            <a:pPr algn="ctr"/>
            <a:r>
              <a:rPr lang="ar-SA"/>
              <a:t>تخدم المصالح العامة</a:t>
            </a:r>
            <a:endParaRPr lang="en-US"/>
          </a:p>
          <a:p>
            <a:pPr algn="ctr"/>
            <a:endParaRPr lang="ar-SA"/>
          </a:p>
        </p:txBody>
      </p:sp>
      <p:sp>
        <p:nvSpPr>
          <p:cNvPr id="22536" name="AutoShape 8"/>
          <p:cNvSpPr>
            <a:spLocks noChangeArrowheads="1"/>
          </p:cNvSpPr>
          <p:nvPr/>
        </p:nvSpPr>
        <p:spPr bwMode="auto">
          <a:xfrm>
            <a:off x="3581400" y="4724400"/>
            <a:ext cx="2819400" cy="1219200"/>
          </a:xfrm>
          <a:prstGeom prst="flowChartAlternateProcess">
            <a:avLst/>
          </a:prstGeom>
          <a:solidFill>
            <a:srgbClr val="DDDDDD"/>
          </a:solidFill>
          <a:ln w="22225" cap="rnd">
            <a:solidFill>
              <a:schemeClr val="tx1"/>
            </a:solidFill>
            <a:prstDash val="sysDot"/>
            <a:miter lim="800000"/>
            <a:headEnd/>
            <a:tailEnd/>
          </a:ln>
        </p:spPr>
        <p:txBody>
          <a:bodyPr wrap="none" anchor="ctr"/>
          <a:lstStyle/>
          <a:p>
            <a:pPr algn="ctr"/>
            <a:r>
              <a:rPr lang="ar-SA" b="1" u="sng"/>
              <a:t>التقليد الاعمى</a:t>
            </a:r>
          </a:p>
          <a:p>
            <a:pPr algn="ctr"/>
            <a:r>
              <a:rPr lang="ar-SA"/>
              <a:t>الالتزام بالعادات والتقاليد والاعراف</a:t>
            </a:r>
          </a:p>
          <a:p>
            <a:pPr algn="ctr"/>
            <a:r>
              <a:rPr lang="ar-SA"/>
              <a:t>الموروثة على غير هدى</a:t>
            </a:r>
          </a:p>
          <a:p>
            <a:pPr algn="ctr"/>
            <a:r>
              <a:rPr lang="ar-SA"/>
              <a:t>وبدون تمحيص</a:t>
            </a:r>
            <a:endParaRPr lang="en-US"/>
          </a:p>
        </p:txBody>
      </p:sp>
      <p:sp>
        <p:nvSpPr>
          <p:cNvPr id="22537" name="AutoShape 9"/>
          <p:cNvSpPr>
            <a:spLocks noChangeArrowheads="1"/>
          </p:cNvSpPr>
          <p:nvPr/>
        </p:nvSpPr>
        <p:spPr bwMode="auto">
          <a:xfrm>
            <a:off x="533400" y="4724400"/>
            <a:ext cx="2819400" cy="1219200"/>
          </a:xfrm>
          <a:prstGeom prst="flowChartAlternateProcess">
            <a:avLst/>
          </a:prstGeom>
          <a:solidFill>
            <a:srgbClr val="DDDDDD"/>
          </a:solidFill>
          <a:ln w="22225" cap="rnd">
            <a:solidFill>
              <a:schemeClr val="tx1"/>
            </a:solidFill>
            <a:prstDash val="sysDot"/>
            <a:miter lim="800000"/>
            <a:headEnd/>
            <a:tailEnd/>
          </a:ln>
        </p:spPr>
        <p:txBody>
          <a:bodyPr wrap="none" anchor="ctr"/>
          <a:lstStyle/>
          <a:p>
            <a:pPr algn="ctr"/>
            <a:r>
              <a:rPr lang="ar-SA" b="1" u="sng"/>
              <a:t>الاقتداء</a:t>
            </a:r>
          </a:p>
          <a:p>
            <a:pPr algn="ctr"/>
            <a:r>
              <a:rPr lang="ar-SA"/>
              <a:t>بمن لا يفقفهون النصوص </a:t>
            </a:r>
          </a:p>
          <a:p>
            <a:pPr algn="ctr"/>
            <a:r>
              <a:rPr lang="ar-SA"/>
              <a:t>ولا الواقع ولا الاولويات</a:t>
            </a:r>
          </a:p>
          <a:p>
            <a:pPr algn="ctr"/>
            <a:endParaRPr lang="en-US"/>
          </a:p>
        </p:txBody>
      </p:sp>
      <p:sp>
        <p:nvSpPr>
          <p:cNvPr id="22538" name="AutoShape 10"/>
          <p:cNvSpPr>
            <a:spLocks noChangeArrowheads="1"/>
          </p:cNvSpPr>
          <p:nvPr/>
        </p:nvSpPr>
        <p:spPr bwMode="auto">
          <a:xfrm>
            <a:off x="2133600" y="6019800"/>
            <a:ext cx="2819400" cy="1219200"/>
          </a:xfrm>
          <a:prstGeom prst="flowChartAlternateProcess">
            <a:avLst/>
          </a:prstGeom>
          <a:solidFill>
            <a:srgbClr val="DDDDDD"/>
          </a:solidFill>
          <a:ln w="22225" cap="rnd">
            <a:solidFill>
              <a:schemeClr val="tx1"/>
            </a:solidFill>
            <a:prstDash val="sysDot"/>
            <a:miter lim="800000"/>
            <a:headEnd/>
            <a:tailEnd/>
          </a:ln>
        </p:spPr>
        <p:txBody>
          <a:bodyPr wrap="none" anchor="ctr"/>
          <a:lstStyle/>
          <a:p>
            <a:pPr algn="ctr"/>
            <a:r>
              <a:rPr lang="ar-SA" b="1" u="sng"/>
              <a:t>المعاصي والآثام</a:t>
            </a:r>
          </a:p>
          <a:p>
            <a:pPr algn="ctr"/>
            <a:r>
              <a:rPr lang="ar-SA"/>
              <a:t>لان ” من لم يجعل الله له نوراً </a:t>
            </a:r>
          </a:p>
          <a:p>
            <a:pPr algn="ctr"/>
            <a:r>
              <a:rPr lang="ar-SA"/>
              <a:t>فما له من نور“</a:t>
            </a:r>
            <a:endParaRPr lang="en-US"/>
          </a:p>
        </p:txBody>
      </p:sp>
      <p:sp>
        <p:nvSpPr>
          <p:cNvPr id="22539" name="AutoShape 11"/>
          <p:cNvSpPr>
            <a:spLocks noChangeArrowheads="1"/>
          </p:cNvSpPr>
          <p:nvPr/>
        </p:nvSpPr>
        <p:spPr bwMode="auto">
          <a:xfrm>
            <a:off x="457200" y="7391400"/>
            <a:ext cx="6019800" cy="762000"/>
          </a:xfrm>
          <a:prstGeom prst="flowChartAlternateProcess">
            <a:avLst/>
          </a:prstGeom>
          <a:gradFill rotWithShape="0">
            <a:gsLst>
              <a:gs pos="0">
                <a:srgbClr val="99CCFF"/>
              </a:gs>
              <a:gs pos="100000">
                <a:srgbClr val="FFFFFF"/>
              </a:gs>
            </a:gsLst>
            <a:path path="shape">
              <a:fillToRect l="50000" t="50000" r="50000" b="50000"/>
            </a:path>
          </a:gradFill>
          <a:ln w="22225" cap="rnd">
            <a:solidFill>
              <a:schemeClr val="tx1"/>
            </a:solidFill>
            <a:prstDash val="sysDot"/>
            <a:miter lim="800000"/>
            <a:headEnd/>
            <a:tailEnd/>
          </a:ln>
        </p:spPr>
        <p:txBody>
          <a:bodyPr wrap="none" anchor="ctr"/>
          <a:lstStyle/>
          <a:p>
            <a:pPr algn="ctr"/>
            <a:r>
              <a:rPr lang="ar-SA" b="1" u="sng"/>
              <a:t>العلاج بالقيم الاسلامية</a:t>
            </a:r>
          </a:p>
          <a:p>
            <a:pPr algn="ctr"/>
            <a:r>
              <a:rPr lang="ar-SA"/>
              <a:t>الايثار – الشورى – الحلم – المسؤولية – الاستقلالية - التقوى</a:t>
            </a:r>
            <a:endParaRPr lang="en-US"/>
          </a:p>
        </p:txBody>
      </p:sp>
      <p:sp>
        <p:nvSpPr>
          <p:cNvPr id="22540" name="Text Box 12"/>
          <p:cNvSpPr txBox="1">
            <a:spLocks noChangeArrowheads="1"/>
          </p:cNvSpPr>
          <p:nvPr/>
        </p:nvSpPr>
        <p:spPr bwMode="auto">
          <a:xfrm>
            <a:off x="1981200" y="8229600"/>
            <a:ext cx="2895600" cy="304800"/>
          </a:xfrm>
          <a:prstGeom prst="rect">
            <a:avLst/>
          </a:prstGeom>
          <a:noFill/>
          <a:ln w="9525">
            <a:noFill/>
            <a:miter lim="800000"/>
            <a:headEnd/>
            <a:tailEnd/>
          </a:ln>
        </p:spPr>
        <p:txBody>
          <a:bodyPr>
            <a:spAutoFit/>
          </a:bodyPr>
          <a:lstStyle/>
          <a:p>
            <a:pPr algn="ctr">
              <a:spcBef>
                <a:spcPct val="50000"/>
              </a:spcBef>
            </a:pPr>
            <a:r>
              <a:rPr lang="ar-SA" sz="1400" b="1">
                <a:cs typeface="Simplified Arabic Fixed" pitchFamily="49" charset="-78"/>
              </a:rPr>
              <a:t>(الآيات والاحاديث كثيرة)</a:t>
            </a:r>
            <a:endParaRPr lang="en-US" sz="1400" b="1">
              <a:cs typeface="Simplified Arabic Fixed" pitchFamily="49" charset="-7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عنصر نائب لرقم الشريحة 3"/>
          <p:cNvSpPr>
            <a:spLocks noGrp="1"/>
          </p:cNvSpPr>
          <p:nvPr>
            <p:ph type="sldNum" sz="quarter" idx="12"/>
          </p:nvPr>
        </p:nvSpPr>
        <p:spPr>
          <a:noFill/>
        </p:spPr>
        <p:txBody>
          <a:bodyPr/>
          <a:lstStyle/>
          <a:p>
            <a:fld id="{2DCB0A99-214C-44A6-9E8D-F50216A77DDD}" type="slidenum">
              <a:rPr lang="ar-SA"/>
              <a:pPr/>
              <a:t>22</a:t>
            </a:fld>
            <a:endParaRPr lang="en-US"/>
          </a:p>
        </p:txBody>
      </p:sp>
      <p:sp>
        <p:nvSpPr>
          <p:cNvPr id="23555" name="Text Box 2"/>
          <p:cNvSpPr txBox="1">
            <a:spLocks noChangeArrowheads="1"/>
          </p:cNvSpPr>
          <p:nvPr/>
        </p:nvSpPr>
        <p:spPr bwMode="auto">
          <a:xfrm>
            <a:off x="381000" y="304800"/>
            <a:ext cx="6096000" cy="579438"/>
          </a:xfrm>
          <a:prstGeom prst="rect">
            <a:avLst/>
          </a:prstGeom>
          <a:noFill/>
          <a:ln w="9525">
            <a:noFill/>
            <a:miter lim="800000"/>
            <a:headEnd/>
            <a:tailEnd/>
          </a:ln>
        </p:spPr>
        <p:txBody>
          <a:bodyPr>
            <a:spAutoFit/>
          </a:bodyPr>
          <a:lstStyle/>
          <a:p>
            <a:pPr algn="ctr">
              <a:spcBef>
                <a:spcPct val="50000"/>
              </a:spcBef>
            </a:pPr>
            <a:r>
              <a:rPr lang="ar-SA" sz="3200">
                <a:cs typeface="Andalus" pitchFamily="2" charset="-78"/>
              </a:rPr>
              <a:t>معوقات التفكير – </a:t>
            </a:r>
            <a:r>
              <a:rPr lang="ar-SA" b="1">
                <a:cs typeface="Andalus" pitchFamily="2" charset="-78"/>
              </a:rPr>
              <a:t>اسباب خارجة عن ارادة الفرد</a:t>
            </a:r>
            <a:endParaRPr lang="en-US" b="1">
              <a:cs typeface="Andalus" pitchFamily="2" charset="-78"/>
            </a:endParaRPr>
          </a:p>
        </p:txBody>
      </p:sp>
      <p:sp>
        <p:nvSpPr>
          <p:cNvPr id="23556" name="AutoShape 3"/>
          <p:cNvSpPr>
            <a:spLocks noChangeArrowheads="1"/>
          </p:cNvSpPr>
          <p:nvPr/>
        </p:nvSpPr>
        <p:spPr bwMode="auto">
          <a:xfrm>
            <a:off x="304800" y="1295400"/>
            <a:ext cx="5943600" cy="2362200"/>
          </a:xfrm>
          <a:prstGeom prst="flowChartAlternateProcess">
            <a:avLst/>
          </a:prstGeom>
          <a:solidFill>
            <a:srgbClr val="DDDDDD"/>
          </a:solidFill>
          <a:ln w="22225" cap="rnd">
            <a:solidFill>
              <a:schemeClr val="tx1"/>
            </a:solidFill>
            <a:prstDash val="sysDot"/>
            <a:miter lim="800000"/>
            <a:headEnd/>
            <a:tailEnd/>
          </a:ln>
        </p:spPr>
        <p:txBody>
          <a:bodyPr wrap="none" anchor="ctr"/>
          <a:lstStyle/>
          <a:p>
            <a:pPr algn="ctr"/>
            <a:r>
              <a:rPr lang="ar-SA" sz="2400" b="1" u="sng"/>
              <a:t>سوء التربية</a:t>
            </a:r>
          </a:p>
          <a:p>
            <a:pPr algn="ctr"/>
            <a:r>
              <a:rPr lang="ar-SA" sz="2400"/>
              <a:t>تحطيم الشخصية, وأد مواهب التفكير والابداع</a:t>
            </a:r>
          </a:p>
          <a:p>
            <a:pPr algn="ctr"/>
            <a:r>
              <a:rPr lang="ar-SA" sz="2400"/>
              <a:t>تبني مناهج التعليم مبدأ مليء الوعاء لا قدح الزناد</a:t>
            </a:r>
          </a:p>
          <a:p>
            <a:pPr algn="ctr"/>
            <a:r>
              <a:rPr lang="ar-SA" sz="2400" b="1" u="sng">
                <a:solidFill>
                  <a:srgbClr val="800000"/>
                </a:solidFill>
              </a:rPr>
              <a:t>مهمة المعلم الناجح:</a:t>
            </a:r>
            <a:r>
              <a:rPr lang="ar-SA" sz="2400" b="1">
                <a:solidFill>
                  <a:srgbClr val="800000"/>
                </a:solidFill>
              </a:rPr>
              <a:t> تعليم الطلاب كيف يفكرون</a:t>
            </a:r>
          </a:p>
          <a:p>
            <a:pPr algn="ctr"/>
            <a:r>
              <a:rPr lang="ar-SA" sz="2400" b="1" u="sng">
                <a:solidFill>
                  <a:srgbClr val="800000"/>
                </a:solidFill>
              </a:rPr>
              <a:t>مهمة المعلم الفاشل</a:t>
            </a:r>
            <a:r>
              <a:rPr lang="ar-SA" sz="2400" b="1">
                <a:solidFill>
                  <a:srgbClr val="800000"/>
                </a:solidFill>
              </a:rPr>
              <a:t>:تعليم الطلاب كيف يحفظون</a:t>
            </a:r>
            <a:endParaRPr lang="en-US" sz="2400" b="1">
              <a:solidFill>
                <a:srgbClr val="800000"/>
              </a:solidFill>
            </a:endParaRPr>
          </a:p>
        </p:txBody>
      </p:sp>
      <p:sp>
        <p:nvSpPr>
          <p:cNvPr id="23557" name="AutoShape 4"/>
          <p:cNvSpPr>
            <a:spLocks noChangeArrowheads="1"/>
          </p:cNvSpPr>
          <p:nvPr/>
        </p:nvSpPr>
        <p:spPr bwMode="auto">
          <a:xfrm>
            <a:off x="304800" y="3962400"/>
            <a:ext cx="5943600" cy="2895600"/>
          </a:xfrm>
          <a:prstGeom prst="flowChartAlternateProcess">
            <a:avLst/>
          </a:prstGeom>
          <a:solidFill>
            <a:srgbClr val="DDDDDD"/>
          </a:solidFill>
          <a:ln w="22225" cap="rnd">
            <a:solidFill>
              <a:schemeClr val="tx1"/>
            </a:solidFill>
            <a:prstDash val="sysDot"/>
            <a:miter lim="800000"/>
            <a:headEnd/>
            <a:tailEnd/>
          </a:ln>
        </p:spPr>
        <p:txBody>
          <a:bodyPr wrap="none" anchor="ctr"/>
          <a:lstStyle/>
          <a:p>
            <a:pPr algn="ctr"/>
            <a:endParaRPr lang="ar-SA" sz="2400" b="1" u="sng"/>
          </a:p>
          <a:p>
            <a:pPr algn="ctr"/>
            <a:r>
              <a:rPr lang="ar-SA" sz="2400" b="1" u="sng"/>
              <a:t>التضليل الاعلامي</a:t>
            </a:r>
          </a:p>
          <a:p>
            <a:pPr algn="ctr"/>
            <a:r>
              <a:rPr lang="ar-SA" sz="2400" b="1">
                <a:solidFill>
                  <a:srgbClr val="800000"/>
                </a:solidFill>
              </a:rPr>
              <a:t>توجيه الناس</a:t>
            </a:r>
            <a:r>
              <a:rPr lang="ar-SA" sz="2400"/>
              <a:t> للرضى بالواقع والتسبيح بحمد اولياء </a:t>
            </a:r>
          </a:p>
          <a:p>
            <a:pPr algn="ctr"/>
            <a:r>
              <a:rPr lang="ar-SA" sz="2400"/>
              <a:t>الامور الملهمين هدايا القدر الذين الذي لا يأتيهم الباطل </a:t>
            </a:r>
          </a:p>
          <a:p>
            <a:pPr algn="ctr"/>
            <a:r>
              <a:rPr lang="ar-SA" sz="2400"/>
              <a:t>من بين ايديهم ولا من خلفهم.</a:t>
            </a:r>
          </a:p>
          <a:p>
            <a:pPr algn="ctr"/>
            <a:endParaRPr lang="ar-SA" sz="2400"/>
          </a:p>
          <a:p>
            <a:pPr algn="ctr"/>
            <a:r>
              <a:rPr lang="ar-SA" sz="2400" b="1">
                <a:solidFill>
                  <a:srgbClr val="800000"/>
                </a:solidFill>
              </a:rPr>
              <a:t>تخويف الناس</a:t>
            </a:r>
            <a:r>
              <a:rPr lang="ar-SA" sz="2400"/>
              <a:t> من قوة الاعداء وان لا سبيل لمقاومتهم </a:t>
            </a:r>
          </a:p>
          <a:p>
            <a:pPr algn="ctr"/>
            <a:r>
              <a:rPr lang="ar-SA" sz="2400"/>
              <a:t>ولا مناص من الرضوخ الى مطالبهم </a:t>
            </a:r>
          </a:p>
          <a:p>
            <a:pPr algn="ctr"/>
            <a:endParaRPr lang="en-US" sz="2400"/>
          </a:p>
        </p:txBody>
      </p:sp>
      <p:sp>
        <p:nvSpPr>
          <p:cNvPr id="23558" name="AutoShape 11"/>
          <p:cNvSpPr>
            <a:spLocks noChangeArrowheads="1"/>
          </p:cNvSpPr>
          <p:nvPr/>
        </p:nvSpPr>
        <p:spPr bwMode="auto">
          <a:xfrm>
            <a:off x="457200" y="7391400"/>
            <a:ext cx="6019800" cy="990600"/>
          </a:xfrm>
          <a:prstGeom prst="flowChartAlternateProcess">
            <a:avLst/>
          </a:prstGeom>
          <a:gradFill rotWithShape="0">
            <a:gsLst>
              <a:gs pos="0">
                <a:srgbClr val="99CCFF"/>
              </a:gs>
              <a:gs pos="100000">
                <a:srgbClr val="FFFFFF"/>
              </a:gs>
            </a:gsLst>
            <a:path path="shape">
              <a:fillToRect l="50000" t="50000" r="50000" b="50000"/>
            </a:path>
          </a:gradFill>
          <a:ln w="22225" cap="rnd">
            <a:solidFill>
              <a:schemeClr val="tx1"/>
            </a:solidFill>
            <a:prstDash val="sysDot"/>
            <a:miter lim="800000"/>
            <a:headEnd/>
            <a:tailEnd/>
          </a:ln>
        </p:spPr>
        <p:txBody>
          <a:bodyPr wrap="none" anchor="ctr"/>
          <a:lstStyle/>
          <a:p>
            <a:pPr algn="ctr"/>
            <a:r>
              <a:rPr lang="ar-SA" b="1" u="sng"/>
              <a:t>العلاج ايضاً بالقيم الاسلامية</a:t>
            </a:r>
          </a:p>
          <a:p>
            <a:pPr algn="ctr"/>
            <a:r>
              <a:rPr lang="ar-SA"/>
              <a:t>الداعية الى الخير والحق والصدق والنصيحة والصبر والشجاعة </a:t>
            </a:r>
          </a:p>
          <a:p>
            <a:pPr algn="ctr"/>
            <a:r>
              <a:rPr lang="ar-SA"/>
              <a:t>والتوكل على الله والتقوى</a:t>
            </a: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عنصر نائب لرقم الشريحة 3"/>
          <p:cNvSpPr>
            <a:spLocks noGrp="1"/>
          </p:cNvSpPr>
          <p:nvPr>
            <p:ph type="sldNum" sz="quarter" idx="12"/>
          </p:nvPr>
        </p:nvSpPr>
        <p:spPr>
          <a:noFill/>
        </p:spPr>
        <p:txBody>
          <a:bodyPr/>
          <a:lstStyle/>
          <a:p>
            <a:fld id="{15D3B86B-87DE-43CB-A7D3-6A9CFF75C919}" type="slidenum">
              <a:rPr lang="ar-SA"/>
              <a:pPr/>
              <a:t>23</a:t>
            </a:fld>
            <a:endParaRPr lang="en-US"/>
          </a:p>
        </p:txBody>
      </p:sp>
      <p:sp>
        <p:nvSpPr>
          <p:cNvPr id="24579" name="Text Box 2"/>
          <p:cNvSpPr txBox="1">
            <a:spLocks noChangeArrowheads="1"/>
          </p:cNvSpPr>
          <p:nvPr/>
        </p:nvSpPr>
        <p:spPr bwMode="auto">
          <a:xfrm>
            <a:off x="1143000" y="228600"/>
            <a:ext cx="4724400" cy="579438"/>
          </a:xfrm>
          <a:prstGeom prst="rect">
            <a:avLst/>
          </a:prstGeom>
          <a:noFill/>
          <a:ln w="9525">
            <a:noFill/>
            <a:miter lim="800000"/>
            <a:headEnd/>
            <a:tailEnd/>
          </a:ln>
        </p:spPr>
        <p:txBody>
          <a:bodyPr>
            <a:spAutoFit/>
          </a:bodyPr>
          <a:lstStyle/>
          <a:p>
            <a:pPr algn="ctr">
              <a:spcBef>
                <a:spcPct val="50000"/>
              </a:spcBef>
            </a:pPr>
            <a:r>
              <a:rPr lang="ar-SA" sz="3200">
                <a:cs typeface="Andalus" pitchFamily="2" charset="-78"/>
              </a:rPr>
              <a:t>ماهية المعرفـة</a:t>
            </a:r>
            <a:endParaRPr lang="en-US" sz="3200">
              <a:cs typeface="Andalus" pitchFamily="2" charset="-78"/>
            </a:endParaRPr>
          </a:p>
        </p:txBody>
      </p:sp>
      <p:sp>
        <p:nvSpPr>
          <p:cNvPr id="24580" name="AutoShape 3"/>
          <p:cNvSpPr>
            <a:spLocks noChangeArrowheads="1"/>
          </p:cNvSpPr>
          <p:nvPr/>
        </p:nvSpPr>
        <p:spPr bwMode="auto">
          <a:xfrm>
            <a:off x="4800600" y="1143000"/>
            <a:ext cx="1981200" cy="1447800"/>
          </a:xfrm>
          <a:prstGeom prst="cloudCallout">
            <a:avLst>
              <a:gd name="adj1" fmla="val -74199"/>
              <a:gd name="adj2" fmla="val 27083"/>
            </a:avLst>
          </a:prstGeom>
          <a:solidFill>
            <a:srgbClr val="CCECFF"/>
          </a:solidFill>
          <a:ln w="9525">
            <a:solidFill>
              <a:srgbClr val="800000"/>
            </a:solidFill>
            <a:round/>
            <a:headEnd/>
            <a:tailEnd/>
          </a:ln>
        </p:spPr>
        <p:txBody>
          <a:bodyPr/>
          <a:lstStyle/>
          <a:p>
            <a:pPr algn="ctr"/>
            <a:r>
              <a:rPr lang="ar-SA" sz="2400"/>
              <a:t>المعرفة هي:</a:t>
            </a:r>
            <a:endParaRPr lang="en-US" sz="2400"/>
          </a:p>
        </p:txBody>
      </p:sp>
      <p:sp>
        <p:nvSpPr>
          <p:cNvPr id="29700" name="WordArt 4"/>
          <p:cNvSpPr>
            <a:spLocks noChangeArrowheads="1" noChangeShapeType="1" noTextEdit="1"/>
          </p:cNvSpPr>
          <p:nvPr/>
        </p:nvSpPr>
        <p:spPr bwMode="auto">
          <a:xfrm>
            <a:off x="304800" y="914400"/>
            <a:ext cx="3733800" cy="2895600"/>
          </a:xfrm>
          <a:prstGeom prst="rect">
            <a:avLst/>
          </a:prstGeom>
        </p:spPr>
        <p:txBody>
          <a:bodyPr wrap="none" fromWordArt="1">
            <a:prstTxWarp prst="textSlantUp">
              <a:avLst>
                <a:gd name="adj" fmla="val 55523"/>
              </a:avLst>
            </a:prstTxWarp>
          </a:bodyPr>
          <a:lstStyle/>
          <a:p>
            <a:pPr algn="ctr"/>
            <a:r>
              <a:rPr lang="ar-EG" sz="1600" kern="10">
                <a:ln w="9525">
                  <a:solidFill>
                    <a:srgbClr val="000000"/>
                  </a:solidFill>
                  <a:round/>
                  <a:headEnd/>
                  <a:tailEnd/>
                </a:ln>
                <a:solidFill>
                  <a:srgbClr val="000000"/>
                </a:solidFill>
                <a:cs typeface="Arabic Transparent"/>
              </a:rPr>
              <a:t>القدرة الانسانية على تلقي ونقل وتخزين المعلومات</a:t>
            </a:r>
          </a:p>
          <a:p>
            <a:pPr algn="ctr"/>
            <a:r>
              <a:rPr lang="ar-EG" sz="1600" kern="10">
                <a:ln w="9525">
                  <a:solidFill>
                    <a:srgbClr val="000000"/>
                  </a:solidFill>
                  <a:round/>
                  <a:headEnd/>
                  <a:tailEnd/>
                </a:ln>
                <a:solidFill>
                  <a:srgbClr val="000000"/>
                </a:solidFill>
                <a:cs typeface="Arabic Transparent"/>
              </a:rPr>
              <a:t> وتوجيهها وتطبيقها في المجالات المختلفة</a:t>
            </a:r>
          </a:p>
          <a:p>
            <a:pPr algn="ctr"/>
            <a:r>
              <a:rPr lang="ar-EG" sz="1600" kern="10">
                <a:ln w="9525">
                  <a:solidFill>
                    <a:srgbClr val="000000"/>
                  </a:solidFill>
                  <a:round/>
                  <a:headEnd/>
                  <a:tailEnd/>
                </a:ln>
                <a:solidFill>
                  <a:srgbClr val="000000"/>
                </a:solidFill>
                <a:cs typeface="Arabic Transparent"/>
              </a:rPr>
              <a:t> لتحقيق النتائج المرجوة.</a:t>
            </a:r>
            <a:endParaRPr lang="en-US" sz="1600" kern="10">
              <a:ln w="9525">
                <a:solidFill>
                  <a:srgbClr val="000000"/>
                </a:solidFill>
                <a:round/>
                <a:headEnd/>
                <a:tailEnd/>
              </a:ln>
              <a:solidFill>
                <a:srgbClr val="000000"/>
              </a:solidFill>
              <a:cs typeface="Arabic Transparent"/>
            </a:endParaRPr>
          </a:p>
        </p:txBody>
      </p:sp>
      <p:sp>
        <p:nvSpPr>
          <p:cNvPr id="29704" name="AutoShape 8"/>
          <p:cNvSpPr>
            <a:spLocks noChangeArrowheads="1"/>
          </p:cNvSpPr>
          <p:nvPr/>
        </p:nvSpPr>
        <p:spPr bwMode="auto">
          <a:xfrm>
            <a:off x="228600" y="3276600"/>
            <a:ext cx="1143000" cy="685800"/>
          </a:xfrm>
          <a:prstGeom prst="curvedRightArrow">
            <a:avLst>
              <a:gd name="adj1" fmla="val 20000"/>
              <a:gd name="adj2" fmla="val 40000"/>
              <a:gd name="adj3" fmla="val 55556"/>
            </a:avLst>
          </a:prstGeom>
          <a:gradFill rotWithShape="0">
            <a:gsLst>
              <a:gs pos="0">
                <a:srgbClr val="CCFFFF"/>
              </a:gs>
              <a:gs pos="100000">
                <a:srgbClr val="212929"/>
              </a:gs>
            </a:gsLst>
            <a:lin ang="5400000" scaled="1"/>
          </a:gradFill>
          <a:ln w="9525">
            <a:solidFill>
              <a:schemeClr val="tx1"/>
            </a:solidFill>
            <a:miter lim="800000"/>
            <a:headEnd/>
            <a:tailEnd/>
          </a:ln>
        </p:spPr>
        <p:txBody>
          <a:bodyPr wrap="none" anchor="ctr"/>
          <a:lstStyle/>
          <a:p>
            <a:endParaRPr lang="en-US"/>
          </a:p>
        </p:txBody>
      </p:sp>
      <p:sp>
        <p:nvSpPr>
          <p:cNvPr id="29705" name="Text Box 9"/>
          <p:cNvSpPr txBox="1">
            <a:spLocks noChangeArrowheads="1"/>
          </p:cNvSpPr>
          <p:nvPr/>
        </p:nvSpPr>
        <p:spPr bwMode="auto">
          <a:xfrm>
            <a:off x="1905000" y="3200400"/>
            <a:ext cx="4343400" cy="1325563"/>
          </a:xfrm>
          <a:prstGeom prst="rect">
            <a:avLst/>
          </a:prstGeom>
          <a:noFill/>
          <a:ln w="9525">
            <a:noFill/>
            <a:miter lim="800000"/>
            <a:headEnd/>
            <a:tailEnd/>
          </a:ln>
        </p:spPr>
        <p:txBody>
          <a:bodyPr>
            <a:spAutoFit/>
          </a:bodyPr>
          <a:lstStyle/>
          <a:p>
            <a:pPr>
              <a:spcBef>
                <a:spcPct val="50000"/>
              </a:spcBef>
            </a:pPr>
            <a:r>
              <a:rPr lang="ar-SA" b="1" i="1">
                <a:solidFill>
                  <a:srgbClr val="800000"/>
                </a:solidFill>
              </a:rPr>
              <a:t>ان الموارد الاقتصادية الاساسية في هذا العصر لم تعد راس المال ولا الموارد الطبيعية, ولا حتى الموارد البشرية وانما هي المعرفة, وستبقى كذلك.</a:t>
            </a:r>
          </a:p>
          <a:p>
            <a:pPr algn="l" rtl="0">
              <a:spcBef>
                <a:spcPct val="50000"/>
              </a:spcBef>
            </a:pPr>
            <a:r>
              <a:rPr lang="en-US" sz="1400" b="1" i="1">
                <a:solidFill>
                  <a:srgbClr val="800000"/>
                </a:solidFill>
              </a:rPr>
              <a:t>PETER DRUCKER</a:t>
            </a:r>
          </a:p>
        </p:txBody>
      </p:sp>
      <p:sp>
        <p:nvSpPr>
          <p:cNvPr id="24584" name="AutoShape 10"/>
          <p:cNvSpPr>
            <a:spLocks noChangeArrowheads="1"/>
          </p:cNvSpPr>
          <p:nvPr/>
        </p:nvSpPr>
        <p:spPr bwMode="auto">
          <a:xfrm>
            <a:off x="4419600" y="4267200"/>
            <a:ext cx="2286000" cy="1447800"/>
          </a:xfrm>
          <a:prstGeom prst="cloudCallout">
            <a:avLst>
              <a:gd name="adj1" fmla="val -41042"/>
              <a:gd name="adj2" fmla="val 58005"/>
            </a:avLst>
          </a:prstGeom>
          <a:solidFill>
            <a:srgbClr val="CCECFF"/>
          </a:solidFill>
          <a:ln w="9525">
            <a:solidFill>
              <a:srgbClr val="800000"/>
            </a:solidFill>
            <a:round/>
            <a:headEnd/>
            <a:tailEnd/>
          </a:ln>
        </p:spPr>
        <p:txBody>
          <a:bodyPr/>
          <a:lstStyle/>
          <a:p>
            <a:pPr algn="ctr"/>
            <a:r>
              <a:rPr lang="ar-LB" sz="2400"/>
              <a:t>ادارة </a:t>
            </a:r>
            <a:r>
              <a:rPr lang="ar-SA" sz="2400"/>
              <a:t>المعرفة هي:</a:t>
            </a:r>
            <a:endParaRPr lang="en-US" sz="2400"/>
          </a:p>
        </p:txBody>
      </p:sp>
      <p:sp>
        <p:nvSpPr>
          <p:cNvPr id="29707" name="WordArt 11"/>
          <p:cNvSpPr>
            <a:spLocks noChangeArrowheads="1" noChangeShapeType="1" noTextEdit="1"/>
          </p:cNvSpPr>
          <p:nvPr/>
        </p:nvSpPr>
        <p:spPr bwMode="auto">
          <a:xfrm>
            <a:off x="228600" y="5334000"/>
            <a:ext cx="4648200" cy="3352800"/>
          </a:xfrm>
          <a:prstGeom prst="rect">
            <a:avLst/>
          </a:prstGeom>
        </p:spPr>
        <p:txBody>
          <a:bodyPr wrap="none" fromWordArt="1">
            <a:prstTxWarp prst="textSlantUp">
              <a:avLst>
                <a:gd name="adj" fmla="val 55523"/>
              </a:avLst>
            </a:prstTxWarp>
          </a:bodyPr>
          <a:lstStyle/>
          <a:p>
            <a:pPr algn="ctr"/>
            <a:r>
              <a:rPr lang="ar-EG" sz="1600" kern="10">
                <a:ln w="9525">
                  <a:solidFill>
                    <a:srgbClr val="000000"/>
                  </a:solidFill>
                  <a:round/>
                  <a:headEnd/>
                  <a:tailEnd/>
                </a:ln>
                <a:solidFill>
                  <a:srgbClr val="000000"/>
                </a:solidFill>
                <a:cs typeface="Arabic Transparent"/>
              </a:rPr>
              <a:t>عملية بذل الجهد الواعي والمنظم للبحث</a:t>
            </a:r>
          </a:p>
          <a:p>
            <a:pPr algn="ctr"/>
            <a:r>
              <a:rPr lang="ar-EG" sz="1600" kern="10">
                <a:ln w="9525">
                  <a:solidFill>
                    <a:srgbClr val="000000"/>
                  </a:solidFill>
                  <a:round/>
                  <a:headEnd/>
                  <a:tailEnd/>
                </a:ln>
                <a:solidFill>
                  <a:srgbClr val="000000"/>
                </a:solidFill>
                <a:cs typeface="Arabic Transparent"/>
              </a:rPr>
              <a:t> عن البيانات والمعلومات وتحويلها الى حقائق </a:t>
            </a:r>
          </a:p>
          <a:p>
            <a:pPr algn="ctr"/>
            <a:r>
              <a:rPr lang="ar-EG" sz="1600" kern="10">
                <a:ln w="9525">
                  <a:solidFill>
                    <a:srgbClr val="000000"/>
                  </a:solidFill>
                  <a:round/>
                  <a:headEnd/>
                  <a:tailEnd/>
                </a:ln>
                <a:solidFill>
                  <a:srgbClr val="000000"/>
                </a:solidFill>
                <a:cs typeface="Arabic Transparent"/>
              </a:rPr>
              <a:t>وتعلم تطبيقاتها المختلفة لتحقيق الاهداف المنشودة.</a:t>
            </a:r>
            <a:endParaRPr lang="en-US" sz="1600" kern="10">
              <a:ln w="9525">
                <a:solidFill>
                  <a:srgbClr val="000000"/>
                </a:solidFill>
                <a:round/>
                <a:headEnd/>
                <a:tailEnd/>
              </a:ln>
              <a:solidFill>
                <a:srgbClr val="000000"/>
              </a:solidFill>
              <a:cs typeface="Arabic Transparen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9700"/>
                                        </p:tgtEl>
                                        <p:attrNameLst>
                                          <p:attrName>style.visibility</p:attrName>
                                        </p:attrNameLst>
                                      </p:cBhvr>
                                      <p:to>
                                        <p:strVal val="visible"/>
                                      </p:to>
                                    </p:set>
                                    <p:anim calcmode="lin" valueType="num">
                                      <p:cBhvr additive="base">
                                        <p:cTn id="7" dur="500" fill="hold"/>
                                        <p:tgtEl>
                                          <p:spTgt spid="29700"/>
                                        </p:tgtEl>
                                        <p:attrNameLst>
                                          <p:attrName>ppt_x</p:attrName>
                                        </p:attrNameLst>
                                      </p:cBhvr>
                                      <p:tavLst>
                                        <p:tav tm="0">
                                          <p:val>
                                            <p:strVal val="1+#ppt_w/2"/>
                                          </p:val>
                                        </p:tav>
                                        <p:tav tm="100000">
                                          <p:val>
                                            <p:strVal val="#ppt_x"/>
                                          </p:val>
                                        </p:tav>
                                      </p:tavLst>
                                    </p:anim>
                                    <p:anim calcmode="lin" valueType="num">
                                      <p:cBhvr additive="base">
                                        <p:cTn id="8" dur="500" fill="hold"/>
                                        <p:tgtEl>
                                          <p:spTgt spid="2970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arbrake.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9704"/>
                                        </p:tgtEl>
                                        <p:attrNameLst>
                                          <p:attrName>style.visibility</p:attrName>
                                        </p:attrNameLst>
                                      </p:cBhvr>
                                      <p:to>
                                        <p:strVal val="visible"/>
                                      </p:to>
                                    </p:set>
                                    <p:anim calcmode="lin" valueType="num">
                                      <p:cBhvr additive="base">
                                        <p:cTn id="13" dur="500" fill="hold"/>
                                        <p:tgtEl>
                                          <p:spTgt spid="29704"/>
                                        </p:tgtEl>
                                        <p:attrNameLst>
                                          <p:attrName>ppt_x</p:attrName>
                                        </p:attrNameLst>
                                      </p:cBhvr>
                                      <p:tavLst>
                                        <p:tav tm="0">
                                          <p:val>
                                            <p:strVal val="1+#ppt_w/2"/>
                                          </p:val>
                                        </p:tav>
                                        <p:tav tm="100000">
                                          <p:val>
                                            <p:strVal val="#ppt_x"/>
                                          </p:val>
                                        </p:tav>
                                      </p:tavLst>
                                    </p:anim>
                                    <p:anim calcmode="lin" valueType="num">
                                      <p:cBhvr additive="base">
                                        <p:cTn id="14" dur="500" fill="hold"/>
                                        <p:tgtEl>
                                          <p:spTgt spid="2970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carbrake.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9705">
                                            <p:txEl>
                                              <p:pRg st="0" end="0"/>
                                            </p:txEl>
                                          </p:spTgt>
                                        </p:tgtEl>
                                        <p:attrNameLst>
                                          <p:attrName>style.visibility</p:attrName>
                                        </p:attrNameLst>
                                      </p:cBhvr>
                                      <p:to>
                                        <p:strVal val="visible"/>
                                      </p:to>
                                    </p:set>
                                    <p:anim calcmode="lin" valueType="num">
                                      <p:cBhvr additive="base">
                                        <p:cTn id="19" dur="500" fill="hold"/>
                                        <p:tgtEl>
                                          <p:spTgt spid="29705">
                                            <p:txEl>
                                              <p:pRg st="0" end="0"/>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970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carbrake.wav" builtIn="1"/>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9705">
                                            <p:txEl>
                                              <p:pRg st="1" end="1"/>
                                            </p:txEl>
                                          </p:spTgt>
                                        </p:tgtEl>
                                        <p:attrNameLst>
                                          <p:attrName>style.visibility</p:attrName>
                                        </p:attrNameLst>
                                      </p:cBhvr>
                                      <p:to>
                                        <p:strVal val="visible"/>
                                      </p:to>
                                    </p:set>
                                    <p:anim calcmode="lin" valueType="num">
                                      <p:cBhvr additive="base">
                                        <p:cTn id="25" dur="500" fill="hold"/>
                                        <p:tgtEl>
                                          <p:spTgt spid="29705">
                                            <p:txEl>
                                              <p:pRg st="1" end="1"/>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970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carbrake.wav" builtIn="1"/>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9707"/>
                                        </p:tgtEl>
                                        <p:attrNameLst>
                                          <p:attrName>style.visibility</p:attrName>
                                        </p:attrNameLst>
                                      </p:cBhvr>
                                      <p:to>
                                        <p:strVal val="visible"/>
                                      </p:to>
                                    </p:set>
                                    <p:anim calcmode="lin" valueType="num">
                                      <p:cBhvr additive="base">
                                        <p:cTn id="31" dur="500" fill="hold"/>
                                        <p:tgtEl>
                                          <p:spTgt spid="29707"/>
                                        </p:tgtEl>
                                        <p:attrNameLst>
                                          <p:attrName>ppt_x</p:attrName>
                                        </p:attrNameLst>
                                      </p:cBhvr>
                                      <p:tavLst>
                                        <p:tav tm="0">
                                          <p:val>
                                            <p:strVal val="1+#ppt_w/2"/>
                                          </p:val>
                                        </p:tav>
                                        <p:tav tm="100000">
                                          <p:val>
                                            <p:strVal val="#ppt_x"/>
                                          </p:val>
                                        </p:tav>
                                      </p:tavLst>
                                    </p:anim>
                                    <p:anim calcmode="lin" valueType="num">
                                      <p:cBhvr additive="base">
                                        <p:cTn id="32" dur="500" fill="hold"/>
                                        <p:tgtEl>
                                          <p:spTgt spid="2970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carbrake.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animBg="1"/>
      <p:bldP spid="29704" grpId="0" animBg="1"/>
      <p:bldP spid="29705" grpId="0" build="p" autoUpdateAnimBg="0"/>
      <p:bldP spid="2970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عنصر نائب لرقم الشريحة 3"/>
          <p:cNvSpPr>
            <a:spLocks noGrp="1"/>
          </p:cNvSpPr>
          <p:nvPr>
            <p:ph type="sldNum" sz="quarter" idx="12"/>
          </p:nvPr>
        </p:nvSpPr>
        <p:spPr>
          <a:noFill/>
        </p:spPr>
        <p:txBody>
          <a:bodyPr/>
          <a:lstStyle/>
          <a:p>
            <a:fld id="{C2BDAC51-4891-4B05-97C9-289E16542CB3}" type="slidenum">
              <a:rPr lang="ar-SA"/>
              <a:pPr/>
              <a:t>24</a:t>
            </a:fld>
            <a:endParaRPr lang="en-US"/>
          </a:p>
        </p:txBody>
      </p:sp>
      <p:sp>
        <p:nvSpPr>
          <p:cNvPr id="25603" name="Text Box 2"/>
          <p:cNvSpPr txBox="1">
            <a:spLocks noChangeArrowheads="1"/>
          </p:cNvSpPr>
          <p:nvPr/>
        </p:nvSpPr>
        <p:spPr bwMode="auto">
          <a:xfrm>
            <a:off x="381000" y="304800"/>
            <a:ext cx="6172200" cy="1311275"/>
          </a:xfrm>
          <a:prstGeom prst="rect">
            <a:avLst/>
          </a:prstGeom>
          <a:noFill/>
          <a:ln w="9525">
            <a:noFill/>
            <a:miter lim="800000"/>
            <a:headEnd/>
            <a:tailEnd/>
          </a:ln>
        </p:spPr>
        <p:txBody>
          <a:bodyPr>
            <a:spAutoFit/>
          </a:bodyPr>
          <a:lstStyle/>
          <a:p>
            <a:pPr algn="ctr">
              <a:spcBef>
                <a:spcPct val="50000"/>
              </a:spcBef>
            </a:pPr>
            <a:r>
              <a:rPr lang="ar-SA" sz="3200">
                <a:cs typeface="Andalus" pitchFamily="2" charset="-78"/>
              </a:rPr>
              <a:t>مراحل تطور </a:t>
            </a:r>
          </a:p>
          <a:p>
            <a:pPr algn="ctr">
              <a:spcBef>
                <a:spcPct val="50000"/>
              </a:spcBef>
            </a:pPr>
            <a:r>
              <a:rPr lang="ar-SA" sz="3200">
                <a:cs typeface="Andalus" pitchFamily="2" charset="-78"/>
              </a:rPr>
              <a:t>الحضارة الانسانية في التاريخ</a:t>
            </a:r>
            <a:endParaRPr lang="en-US" sz="3200">
              <a:cs typeface="Andalus" pitchFamily="2" charset="-78"/>
            </a:endParaRPr>
          </a:p>
        </p:txBody>
      </p:sp>
      <p:sp>
        <p:nvSpPr>
          <p:cNvPr id="25604" name="Line 3"/>
          <p:cNvSpPr>
            <a:spLocks noChangeShapeType="1"/>
          </p:cNvSpPr>
          <p:nvPr/>
        </p:nvSpPr>
        <p:spPr bwMode="auto">
          <a:xfrm>
            <a:off x="685800" y="2209800"/>
            <a:ext cx="0" cy="4953000"/>
          </a:xfrm>
          <a:prstGeom prst="line">
            <a:avLst/>
          </a:prstGeom>
          <a:noFill/>
          <a:ln w="9525">
            <a:solidFill>
              <a:schemeClr val="tx1"/>
            </a:solidFill>
            <a:round/>
            <a:headEnd/>
            <a:tailEnd/>
          </a:ln>
        </p:spPr>
        <p:txBody>
          <a:bodyPr/>
          <a:lstStyle/>
          <a:p>
            <a:endParaRPr lang="en-US"/>
          </a:p>
        </p:txBody>
      </p:sp>
      <p:sp>
        <p:nvSpPr>
          <p:cNvPr id="25605" name="Line 4"/>
          <p:cNvSpPr>
            <a:spLocks noChangeShapeType="1"/>
          </p:cNvSpPr>
          <p:nvPr/>
        </p:nvSpPr>
        <p:spPr bwMode="auto">
          <a:xfrm>
            <a:off x="762000" y="7162800"/>
            <a:ext cx="5486400" cy="0"/>
          </a:xfrm>
          <a:prstGeom prst="line">
            <a:avLst/>
          </a:prstGeom>
          <a:noFill/>
          <a:ln w="9525">
            <a:solidFill>
              <a:schemeClr val="tx1"/>
            </a:solidFill>
            <a:round/>
            <a:headEnd/>
            <a:tailEnd/>
          </a:ln>
        </p:spPr>
        <p:txBody>
          <a:bodyPr/>
          <a:lstStyle/>
          <a:p>
            <a:endParaRPr lang="en-US"/>
          </a:p>
        </p:txBody>
      </p:sp>
      <p:sp>
        <p:nvSpPr>
          <p:cNvPr id="25606" name="Text Box 5"/>
          <p:cNvSpPr txBox="1">
            <a:spLocks noChangeArrowheads="1"/>
          </p:cNvSpPr>
          <p:nvPr/>
        </p:nvSpPr>
        <p:spPr bwMode="auto">
          <a:xfrm>
            <a:off x="5105400" y="7315200"/>
            <a:ext cx="1524000" cy="366713"/>
          </a:xfrm>
          <a:prstGeom prst="rect">
            <a:avLst/>
          </a:prstGeom>
          <a:noFill/>
          <a:ln w="9525">
            <a:noFill/>
            <a:miter lim="800000"/>
            <a:headEnd/>
            <a:tailEnd/>
          </a:ln>
        </p:spPr>
        <p:txBody>
          <a:bodyPr>
            <a:spAutoFit/>
          </a:bodyPr>
          <a:lstStyle/>
          <a:p>
            <a:pPr>
              <a:spcBef>
                <a:spcPct val="50000"/>
              </a:spcBef>
            </a:pPr>
            <a:r>
              <a:rPr lang="ar-SA" sz="1800"/>
              <a:t>الزمن</a:t>
            </a:r>
            <a:endParaRPr lang="en-US" sz="1800"/>
          </a:p>
        </p:txBody>
      </p:sp>
      <p:sp>
        <p:nvSpPr>
          <p:cNvPr id="25607" name="Text Box 6"/>
          <p:cNvSpPr txBox="1">
            <a:spLocks noChangeArrowheads="1"/>
          </p:cNvSpPr>
          <p:nvPr/>
        </p:nvSpPr>
        <p:spPr bwMode="auto">
          <a:xfrm>
            <a:off x="0" y="1752600"/>
            <a:ext cx="1295400" cy="366713"/>
          </a:xfrm>
          <a:prstGeom prst="rect">
            <a:avLst/>
          </a:prstGeom>
          <a:noFill/>
          <a:ln w="9525">
            <a:noFill/>
            <a:miter lim="800000"/>
            <a:headEnd/>
            <a:tailEnd/>
          </a:ln>
        </p:spPr>
        <p:txBody>
          <a:bodyPr>
            <a:spAutoFit/>
          </a:bodyPr>
          <a:lstStyle/>
          <a:p>
            <a:pPr>
              <a:spcBef>
                <a:spcPct val="50000"/>
              </a:spcBef>
            </a:pPr>
            <a:r>
              <a:rPr lang="ar-SA" sz="1800"/>
              <a:t>تطور الحضارة</a:t>
            </a:r>
            <a:endParaRPr lang="en-US" sz="1800"/>
          </a:p>
        </p:txBody>
      </p:sp>
      <p:sp>
        <p:nvSpPr>
          <p:cNvPr id="25608" name="Line 7"/>
          <p:cNvSpPr>
            <a:spLocks noChangeShapeType="1"/>
          </p:cNvSpPr>
          <p:nvPr/>
        </p:nvSpPr>
        <p:spPr bwMode="auto">
          <a:xfrm flipV="1">
            <a:off x="685800" y="2286000"/>
            <a:ext cx="4724400" cy="4876800"/>
          </a:xfrm>
          <a:prstGeom prst="line">
            <a:avLst/>
          </a:prstGeom>
          <a:noFill/>
          <a:ln w="9525">
            <a:solidFill>
              <a:schemeClr val="tx1"/>
            </a:solidFill>
            <a:round/>
            <a:headEnd/>
            <a:tailEnd/>
          </a:ln>
        </p:spPr>
        <p:txBody>
          <a:bodyPr/>
          <a:lstStyle/>
          <a:p>
            <a:endParaRPr lang="en-US"/>
          </a:p>
        </p:txBody>
      </p:sp>
      <p:sp>
        <p:nvSpPr>
          <p:cNvPr id="25609" name="Text Box 8"/>
          <p:cNvSpPr txBox="1">
            <a:spLocks noChangeArrowheads="1"/>
          </p:cNvSpPr>
          <p:nvPr/>
        </p:nvSpPr>
        <p:spPr bwMode="auto">
          <a:xfrm rot="-2479015">
            <a:off x="1046163" y="6408738"/>
            <a:ext cx="1136650" cy="517525"/>
          </a:xfrm>
          <a:prstGeom prst="rect">
            <a:avLst/>
          </a:prstGeom>
          <a:noFill/>
          <a:ln w="9525">
            <a:noFill/>
            <a:miter lim="800000"/>
            <a:headEnd/>
            <a:tailEnd/>
          </a:ln>
        </p:spPr>
        <p:txBody>
          <a:bodyPr>
            <a:spAutoFit/>
          </a:bodyPr>
          <a:lstStyle/>
          <a:p>
            <a:pPr algn="ctr" rtl="0">
              <a:spcBef>
                <a:spcPct val="50000"/>
              </a:spcBef>
            </a:pPr>
            <a:r>
              <a:rPr lang="ar-SA" sz="1400" b="1">
                <a:cs typeface="Simplified Arabic Fixed" pitchFamily="49" charset="-78"/>
              </a:rPr>
              <a:t>العصر الحجري</a:t>
            </a:r>
            <a:endParaRPr lang="en-US" sz="1400" b="1">
              <a:cs typeface="Simplified Arabic Fixed" pitchFamily="49" charset="-78"/>
            </a:endParaRPr>
          </a:p>
        </p:txBody>
      </p:sp>
      <p:sp>
        <p:nvSpPr>
          <p:cNvPr id="25610" name="Text Box 9"/>
          <p:cNvSpPr txBox="1">
            <a:spLocks noChangeArrowheads="1"/>
          </p:cNvSpPr>
          <p:nvPr/>
        </p:nvSpPr>
        <p:spPr bwMode="auto">
          <a:xfrm rot="-2479015">
            <a:off x="1350963" y="5113338"/>
            <a:ext cx="1136650" cy="517525"/>
          </a:xfrm>
          <a:prstGeom prst="rect">
            <a:avLst/>
          </a:prstGeom>
          <a:noFill/>
          <a:ln w="9525">
            <a:noFill/>
            <a:miter lim="800000"/>
            <a:headEnd/>
            <a:tailEnd/>
          </a:ln>
        </p:spPr>
        <p:txBody>
          <a:bodyPr>
            <a:spAutoFit/>
          </a:bodyPr>
          <a:lstStyle/>
          <a:p>
            <a:pPr algn="ctr" rtl="0">
              <a:spcBef>
                <a:spcPct val="50000"/>
              </a:spcBef>
            </a:pPr>
            <a:r>
              <a:rPr lang="ar-SA" sz="1400" b="1">
                <a:cs typeface="Simplified Arabic Fixed" pitchFamily="49" charset="-78"/>
              </a:rPr>
              <a:t>العصر الحديدي</a:t>
            </a:r>
            <a:endParaRPr lang="en-US" sz="1400" b="1">
              <a:cs typeface="Simplified Arabic Fixed" pitchFamily="49" charset="-78"/>
            </a:endParaRPr>
          </a:p>
        </p:txBody>
      </p:sp>
      <p:sp>
        <p:nvSpPr>
          <p:cNvPr id="25611" name="Text Box 10"/>
          <p:cNvSpPr txBox="1">
            <a:spLocks noChangeArrowheads="1"/>
          </p:cNvSpPr>
          <p:nvPr/>
        </p:nvSpPr>
        <p:spPr bwMode="auto">
          <a:xfrm rot="-2479015">
            <a:off x="2646363" y="4808538"/>
            <a:ext cx="1136650" cy="517525"/>
          </a:xfrm>
          <a:prstGeom prst="rect">
            <a:avLst/>
          </a:prstGeom>
          <a:noFill/>
          <a:ln w="9525">
            <a:noFill/>
            <a:miter lim="800000"/>
            <a:headEnd/>
            <a:tailEnd/>
          </a:ln>
        </p:spPr>
        <p:txBody>
          <a:bodyPr>
            <a:spAutoFit/>
          </a:bodyPr>
          <a:lstStyle/>
          <a:p>
            <a:pPr algn="ctr" rtl="0">
              <a:spcBef>
                <a:spcPct val="50000"/>
              </a:spcBef>
            </a:pPr>
            <a:r>
              <a:rPr lang="ar-SA" sz="1400" b="1">
                <a:cs typeface="Simplified Arabic Fixed" pitchFamily="49" charset="-78"/>
              </a:rPr>
              <a:t>العصر الزراعي</a:t>
            </a:r>
            <a:endParaRPr lang="en-US" sz="1400" b="1">
              <a:cs typeface="Simplified Arabic Fixed" pitchFamily="49" charset="-78"/>
            </a:endParaRPr>
          </a:p>
        </p:txBody>
      </p:sp>
      <p:sp>
        <p:nvSpPr>
          <p:cNvPr id="25612" name="Text Box 11"/>
          <p:cNvSpPr txBox="1">
            <a:spLocks noChangeArrowheads="1"/>
          </p:cNvSpPr>
          <p:nvPr/>
        </p:nvSpPr>
        <p:spPr bwMode="auto">
          <a:xfrm rot="-2479015">
            <a:off x="2798763" y="3589338"/>
            <a:ext cx="1136650" cy="517525"/>
          </a:xfrm>
          <a:prstGeom prst="rect">
            <a:avLst/>
          </a:prstGeom>
          <a:noFill/>
          <a:ln w="9525">
            <a:noFill/>
            <a:miter lim="800000"/>
            <a:headEnd/>
            <a:tailEnd/>
          </a:ln>
        </p:spPr>
        <p:txBody>
          <a:bodyPr>
            <a:spAutoFit/>
          </a:bodyPr>
          <a:lstStyle/>
          <a:p>
            <a:pPr algn="ctr" rtl="0">
              <a:spcBef>
                <a:spcPct val="50000"/>
              </a:spcBef>
            </a:pPr>
            <a:r>
              <a:rPr lang="ar-SA" sz="1400" b="1">
                <a:cs typeface="Simplified Arabic Fixed" pitchFamily="49" charset="-78"/>
              </a:rPr>
              <a:t>العصر الصناعي</a:t>
            </a:r>
            <a:endParaRPr lang="en-US" sz="1400" b="1">
              <a:cs typeface="Simplified Arabic Fixed" pitchFamily="49" charset="-78"/>
            </a:endParaRPr>
          </a:p>
        </p:txBody>
      </p:sp>
      <p:sp>
        <p:nvSpPr>
          <p:cNvPr id="25613" name="Text Box 12"/>
          <p:cNvSpPr txBox="1">
            <a:spLocks noChangeArrowheads="1"/>
          </p:cNvSpPr>
          <p:nvPr/>
        </p:nvSpPr>
        <p:spPr bwMode="auto">
          <a:xfrm rot="-2479015">
            <a:off x="4011613" y="3146425"/>
            <a:ext cx="1778000" cy="517525"/>
          </a:xfrm>
          <a:prstGeom prst="rect">
            <a:avLst/>
          </a:prstGeom>
          <a:noFill/>
          <a:ln w="9525">
            <a:noFill/>
            <a:miter lim="800000"/>
            <a:headEnd/>
            <a:tailEnd/>
          </a:ln>
        </p:spPr>
        <p:txBody>
          <a:bodyPr>
            <a:spAutoFit/>
          </a:bodyPr>
          <a:lstStyle/>
          <a:p>
            <a:pPr algn="ctr" rtl="0">
              <a:spcBef>
                <a:spcPct val="50000"/>
              </a:spcBef>
            </a:pPr>
            <a:r>
              <a:rPr lang="ar-SA" sz="1400" b="1">
                <a:cs typeface="Simplified Arabic Fixed" pitchFamily="49" charset="-78"/>
              </a:rPr>
              <a:t>عصر تكنولوجيا المعلومات</a:t>
            </a:r>
            <a:endParaRPr lang="en-US" sz="1400" b="1">
              <a:cs typeface="Simplified Arabic Fixed" pitchFamily="49" charset="-78"/>
            </a:endParaRPr>
          </a:p>
        </p:txBody>
      </p:sp>
      <p:sp>
        <p:nvSpPr>
          <p:cNvPr id="25614" name="Text Box 13"/>
          <p:cNvSpPr txBox="1">
            <a:spLocks noChangeArrowheads="1"/>
          </p:cNvSpPr>
          <p:nvPr/>
        </p:nvSpPr>
        <p:spPr bwMode="auto">
          <a:xfrm rot="-2479015">
            <a:off x="4475163" y="1760538"/>
            <a:ext cx="1136650" cy="517525"/>
          </a:xfrm>
          <a:prstGeom prst="rect">
            <a:avLst/>
          </a:prstGeom>
          <a:noFill/>
          <a:ln w="9525">
            <a:noFill/>
            <a:miter lim="800000"/>
            <a:headEnd/>
            <a:tailEnd/>
          </a:ln>
        </p:spPr>
        <p:txBody>
          <a:bodyPr>
            <a:spAutoFit/>
          </a:bodyPr>
          <a:lstStyle/>
          <a:p>
            <a:pPr algn="ctr" rtl="0">
              <a:spcBef>
                <a:spcPct val="50000"/>
              </a:spcBef>
            </a:pPr>
            <a:r>
              <a:rPr lang="ar-SA" sz="1400" b="1">
                <a:cs typeface="Simplified Arabic Fixed" pitchFamily="49" charset="-78"/>
              </a:rPr>
              <a:t>عصر المعرفة</a:t>
            </a:r>
            <a:endParaRPr lang="en-US" sz="1400" b="1">
              <a:cs typeface="Simplified Arabic Fixed" pitchFamily="49" charset="-78"/>
            </a:endParaRPr>
          </a:p>
        </p:txBody>
      </p:sp>
      <p:sp>
        <p:nvSpPr>
          <p:cNvPr id="25615" name="Text Box 14"/>
          <p:cNvSpPr txBox="1">
            <a:spLocks noChangeArrowheads="1"/>
          </p:cNvSpPr>
          <p:nvPr/>
        </p:nvSpPr>
        <p:spPr bwMode="auto">
          <a:xfrm>
            <a:off x="1295400" y="6248400"/>
            <a:ext cx="228600" cy="396875"/>
          </a:xfrm>
          <a:prstGeom prst="rect">
            <a:avLst/>
          </a:prstGeom>
          <a:noFill/>
          <a:ln w="9525">
            <a:noFill/>
            <a:miter lim="800000"/>
            <a:headEnd/>
            <a:tailEnd/>
          </a:ln>
        </p:spPr>
        <p:txBody>
          <a:bodyPr>
            <a:spAutoFit/>
          </a:bodyPr>
          <a:lstStyle/>
          <a:p>
            <a:pPr>
              <a:spcBef>
                <a:spcPct val="50000"/>
              </a:spcBef>
            </a:pPr>
            <a:r>
              <a:rPr lang="en-US"/>
              <a:t>x</a:t>
            </a:r>
          </a:p>
        </p:txBody>
      </p:sp>
      <p:sp>
        <p:nvSpPr>
          <p:cNvPr id="25616" name="Text Box 15"/>
          <p:cNvSpPr txBox="1">
            <a:spLocks noChangeArrowheads="1"/>
          </p:cNvSpPr>
          <p:nvPr/>
        </p:nvSpPr>
        <p:spPr bwMode="auto">
          <a:xfrm>
            <a:off x="1981200" y="5486400"/>
            <a:ext cx="228600" cy="396875"/>
          </a:xfrm>
          <a:prstGeom prst="rect">
            <a:avLst/>
          </a:prstGeom>
          <a:noFill/>
          <a:ln w="9525">
            <a:noFill/>
            <a:miter lim="800000"/>
            <a:headEnd/>
            <a:tailEnd/>
          </a:ln>
        </p:spPr>
        <p:txBody>
          <a:bodyPr>
            <a:spAutoFit/>
          </a:bodyPr>
          <a:lstStyle/>
          <a:p>
            <a:pPr>
              <a:spcBef>
                <a:spcPct val="50000"/>
              </a:spcBef>
            </a:pPr>
            <a:r>
              <a:rPr lang="en-US"/>
              <a:t>x</a:t>
            </a:r>
          </a:p>
        </p:txBody>
      </p:sp>
      <p:sp>
        <p:nvSpPr>
          <p:cNvPr id="25617" name="Text Box 16"/>
          <p:cNvSpPr txBox="1">
            <a:spLocks noChangeArrowheads="1"/>
          </p:cNvSpPr>
          <p:nvPr/>
        </p:nvSpPr>
        <p:spPr bwMode="auto">
          <a:xfrm>
            <a:off x="2895600" y="4556125"/>
            <a:ext cx="228600" cy="396875"/>
          </a:xfrm>
          <a:prstGeom prst="rect">
            <a:avLst/>
          </a:prstGeom>
          <a:noFill/>
          <a:ln w="9525">
            <a:noFill/>
            <a:miter lim="800000"/>
            <a:headEnd/>
            <a:tailEnd/>
          </a:ln>
        </p:spPr>
        <p:txBody>
          <a:bodyPr>
            <a:spAutoFit/>
          </a:bodyPr>
          <a:lstStyle/>
          <a:p>
            <a:pPr>
              <a:spcBef>
                <a:spcPct val="50000"/>
              </a:spcBef>
            </a:pPr>
            <a:r>
              <a:rPr lang="en-US"/>
              <a:t>x</a:t>
            </a:r>
          </a:p>
        </p:txBody>
      </p:sp>
      <p:sp>
        <p:nvSpPr>
          <p:cNvPr id="25618" name="Text Box 17"/>
          <p:cNvSpPr txBox="1">
            <a:spLocks noChangeArrowheads="1"/>
          </p:cNvSpPr>
          <p:nvPr/>
        </p:nvSpPr>
        <p:spPr bwMode="auto">
          <a:xfrm>
            <a:off x="3505200" y="3962400"/>
            <a:ext cx="228600" cy="396875"/>
          </a:xfrm>
          <a:prstGeom prst="rect">
            <a:avLst/>
          </a:prstGeom>
          <a:noFill/>
          <a:ln w="9525">
            <a:noFill/>
            <a:miter lim="800000"/>
            <a:headEnd/>
            <a:tailEnd/>
          </a:ln>
        </p:spPr>
        <p:txBody>
          <a:bodyPr>
            <a:spAutoFit/>
          </a:bodyPr>
          <a:lstStyle/>
          <a:p>
            <a:pPr>
              <a:spcBef>
                <a:spcPct val="50000"/>
              </a:spcBef>
            </a:pPr>
            <a:r>
              <a:rPr lang="en-US"/>
              <a:t>x</a:t>
            </a:r>
          </a:p>
        </p:txBody>
      </p:sp>
      <p:sp>
        <p:nvSpPr>
          <p:cNvPr id="25619" name="Text Box 18"/>
          <p:cNvSpPr txBox="1">
            <a:spLocks noChangeArrowheads="1"/>
          </p:cNvSpPr>
          <p:nvPr/>
        </p:nvSpPr>
        <p:spPr bwMode="auto">
          <a:xfrm>
            <a:off x="4495800" y="2895600"/>
            <a:ext cx="228600" cy="396875"/>
          </a:xfrm>
          <a:prstGeom prst="rect">
            <a:avLst/>
          </a:prstGeom>
          <a:noFill/>
          <a:ln w="9525">
            <a:noFill/>
            <a:miter lim="800000"/>
            <a:headEnd/>
            <a:tailEnd/>
          </a:ln>
        </p:spPr>
        <p:txBody>
          <a:bodyPr>
            <a:spAutoFit/>
          </a:bodyPr>
          <a:lstStyle/>
          <a:p>
            <a:pPr>
              <a:spcBef>
                <a:spcPct val="50000"/>
              </a:spcBef>
            </a:pPr>
            <a:r>
              <a:rPr lang="en-US"/>
              <a:t>x</a:t>
            </a:r>
          </a:p>
        </p:txBody>
      </p:sp>
      <p:sp>
        <p:nvSpPr>
          <p:cNvPr id="25620" name="Text Box 19"/>
          <p:cNvSpPr txBox="1">
            <a:spLocks noChangeArrowheads="1"/>
          </p:cNvSpPr>
          <p:nvPr/>
        </p:nvSpPr>
        <p:spPr bwMode="auto">
          <a:xfrm>
            <a:off x="5257800" y="2133600"/>
            <a:ext cx="228600" cy="396875"/>
          </a:xfrm>
          <a:prstGeom prst="rect">
            <a:avLst/>
          </a:prstGeom>
          <a:noFill/>
          <a:ln w="9525">
            <a:noFill/>
            <a:miter lim="800000"/>
            <a:headEnd/>
            <a:tailEnd/>
          </a:ln>
        </p:spPr>
        <p:txBody>
          <a:bodyPr>
            <a:spAutoFit/>
          </a:bodyPr>
          <a:lstStyle/>
          <a:p>
            <a:pPr>
              <a:spcBef>
                <a:spcPct val="50000"/>
              </a:spcBef>
            </a:pPr>
            <a:r>
              <a:rPr lang="en-US"/>
              <a:t>x</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عنصر نائب لرقم الشريحة 3"/>
          <p:cNvSpPr>
            <a:spLocks noGrp="1"/>
          </p:cNvSpPr>
          <p:nvPr>
            <p:ph type="sldNum" sz="quarter" idx="12"/>
          </p:nvPr>
        </p:nvSpPr>
        <p:spPr>
          <a:noFill/>
        </p:spPr>
        <p:txBody>
          <a:bodyPr/>
          <a:lstStyle/>
          <a:p>
            <a:fld id="{3FEE1765-E539-48A6-AAD3-9524B2DA4C70}" type="slidenum">
              <a:rPr lang="ar-SA"/>
              <a:pPr/>
              <a:t>25</a:t>
            </a:fld>
            <a:endParaRPr lang="en-US"/>
          </a:p>
        </p:txBody>
      </p:sp>
      <p:sp>
        <p:nvSpPr>
          <p:cNvPr id="26627" name="WordArt 5"/>
          <p:cNvSpPr>
            <a:spLocks noChangeArrowheads="1" noChangeShapeType="1" noTextEdit="1"/>
          </p:cNvSpPr>
          <p:nvPr/>
        </p:nvSpPr>
        <p:spPr bwMode="auto">
          <a:xfrm>
            <a:off x="2743200" y="381000"/>
            <a:ext cx="1676400" cy="381000"/>
          </a:xfrm>
          <a:prstGeom prst="rect">
            <a:avLst/>
          </a:prstGeom>
        </p:spPr>
        <p:txBody>
          <a:bodyPr wrap="none" fromWordArt="1">
            <a:prstTxWarp prst="textCanDown">
              <a:avLst>
                <a:gd name="adj" fmla="val 1667"/>
              </a:avLst>
            </a:prstTxWarp>
          </a:bodyPr>
          <a:lstStyle/>
          <a:p>
            <a:pPr algn="ctr"/>
            <a:r>
              <a:rPr lang="ar-EG" sz="1800" b="1" kern="10">
                <a:ln w="9525">
                  <a:solidFill>
                    <a:srgbClr val="000000"/>
                  </a:solidFill>
                  <a:round/>
                  <a:headEnd/>
                  <a:tailEnd/>
                </a:ln>
                <a:solidFill>
                  <a:srgbClr val="000000"/>
                </a:solidFill>
                <a:cs typeface="Andalus"/>
              </a:rPr>
              <a:t>البيانــات</a:t>
            </a:r>
            <a:endParaRPr lang="en-US" sz="1800" b="1" kern="10">
              <a:ln w="9525">
                <a:solidFill>
                  <a:srgbClr val="000000"/>
                </a:solidFill>
                <a:round/>
                <a:headEnd/>
                <a:tailEnd/>
              </a:ln>
              <a:solidFill>
                <a:srgbClr val="000000"/>
              </a:solidFill>
              <a:cs typeface="Andalus"/>
            </a:endParaRPr>
          </a:p>
        </p:txBody>
      </p:sp>
      <p:sp>
        <p:nvSpPr>
          <p:cNvPr id="26628" name="Text Box 6"/>
          <p:cNvSpPr txBox="1">
            <a:spLocks noChangeArrowheads="1"/>
          </p:cNvSpPr>
          <p:nvPr/>
        </p:nvSpPr>
        <p:spPr bwMode="auto">
          <a:xfrm>
            <a:off x="1143000" y="838200"/>
            <a:ext cx="4876800" cy="779463"/>
          </a:xfrm>
          <a:prstGeom prst="rect">
            <a:avLst/>
          </a:prstGeom>
          <a:noFill/>
          <a:ln w="9525">
            <a:noFill/>
            <a:miter lim="800000"/>
            <a:headEnd/>
            <a:tailEnd/>
          </a:ln>
        </p:spPr>
        <p:txBody>
          <a:bodyPr>
            <a:spAutoFit/>
          </a:bodyPr>
          <a:lstStyle/>
          <a:p>
            <a:pPr algn="ctr">
              <a:spcBef>
                <a:spcPct val="50000"/>
              </a:spcBef>
            </a:pPr>
            <a:r>
              <a:rPr lang="ar-SA" sz="1800"/>
              <a:t>حقائق وارقام او خصائص فردية مجردة </a:t>
            </a:r>
            <a:endParaRPr lang="en-US" sz="1800"/>
          </a:p>
          <a:p>
            <a:pPr algn="ctr">
              <a:spcBef>
                <a:spcPct val="50000"/>
              </a:spcBef>
            </a:pPr>
            <a:r>
              <a:rPr lang="ar-SA" sz="1800"/>
              <a:t>دون نصوص او اهداف</a:t>
            </a:r>
            <a:endParaRPr lang="en-US" sz="1800"/>
          </a:p>
        </p:txBody>
      </p:sp>
      <p:sp>
        <p:nvSpPr>
          <p:cNvPr id="26629" name="WordArt 7"/>
          <p:cNvSpPr>
            <a:spLocks noChangeArrowheads="1" noChangeShapeType="1" noTextEdit="1"/>
          </p:cNvSpPr>
          <p:nvPr/>
        </p:nvSpPr>
        <p:spPr bwMode="auto">
          <a:xfrm>
            <a:off x="2667000" y="1905000"/>
            <a:ext cx="1981200" cy="533400"/>
          </a:xfrm>
          <a:prstGeom prst="rect">
            <a:avLst/>
          </a:prstGeom>
        </p:spPr>
        <p:txBody>
          <a:bodyPr wrap="none" fromWordArt="1">
            <a:prstTxWarp prst="textCanDown">
              <a:avLst>
                <a:gd name="adj" fmla="val 1667"/>
              </a:avLst>
            </a:prstTxWarp>
          </a:bodyPr>
          <a:lstStyle/>
          <a:p>
            <a:pPr algn="ctr"/>
            <a:r>
              <a:rPr lang="ar-EG" sz="1800" b="1" kern="10">
                <a:ln w="9525">
                  <a:solidFill>
                    <a:srgbClr val="000000"/>
                  </a:solidFill>
                  <a:round/>
                  <a:headEnd/>
                  <a:tailEnd/>
                </a:ln>
                <a:solidFill>
                  <a:srgbClr val="000000"/>
                </a:solidFill>
                <a:cs typeface="Andalus"/>
              </a:rPr>
              <a:t>المعلومـات</a:t>
            </a:r>
            <a:endParaRPr lang="en-US" sz="1800" b="1" kern="10">
              <a:ln w="9525">
                <a:solidFill>
                  <a:srgbClr val="000000"/>
                </a:solidFill>
                <a:round/>
                <a:headEnd/>
                <a:tailEnd/>
              </a:ln>
              <a:solidFill>
                <a:srgbClr val="000000"/>
              </a:solidFill>
              <a:cs typeface="Andalus"/>
            </a:endParaRPr>
          </a:p>
        </p:txBody>
      </p:sp>
      <p:sp>
        <p:nvSpPr>
          <p:cNvPr id="26630" name="Text Box 8"/>
          <p:cNvSpPr txBox="1">
            <a:spLocks noChangeArrowheads="1"/>
          </p:cNvSpPr>
          <p:nvPr/>
        </p:nvSpPr>
        <p:spPr bwMode="auto">
          <a:xfrm>
            <a:off x="1219200" y="2711450"/>
            <a:ext cx="4876800" cy="779463"/>
          </a:xfrm>
          <a:prstGeom prst="rect">
            <a:avLst/>
          </a:prstGeom>
          <a:noFill/>
          <a:ln w="9525">
            <a:noFill/>
            <a:miter lim="800000"/>
            <a:headEnd/>
            <a:tailEnd/>
          </a:ln>
        </p:spPr>
        <p:txBody>
          <a:bodyPr>
            <a:spAutoFit/>
          </a:bodyPr>
          <a:lstStyle/>
          <a:p>
            <a:pPr algn="ctr">
              <a:spcBef>
                <a:spcPct val="50000"/>
              </a:spcBef>
            </a:pPr>
            <a:r>
              <a:rPr lang="ar-SA" sz="1800"/>
              <a:t>قراءة للبيانات وتحويلها الى نصوص ذات مغزى </a:t>
            </a:r>
            <a:endParaRPr lang="en-US" sz="1800"/>
          </a:p>
          <a:p>
            <a:pPr algn="ctr">
              <a:spcBef>
                <a:spcPct val="50000"/>
              </a:spcBef>
            </a:pPr>
            <a:r>
              <a:rPr lang="ar-SA" sz="1800"/>
              <a:t>وهي تتصل بتعريف او وصف او تشخيص</a:t>
            </a:r>
            <a:endParaRPr lang="en-US" sz="1800"/>
          </a:p>
        </p:txBody>
      </p:sp>
      <p:sp>
        <p:nvSpPr>
          <p:cNvPr id="26631" name="Text Box 9"/>
          <p:cNvSpPr txBox="1">
            <a:spLocks noChangeArrowheads="1"/>
          </p:cNvSpPr>
          <p:nvPr/>
        </p:nvSpPr>
        <p:spPr bwMode="auto">
          <a:xfrm>
            <a:off x="990600" y="4556125"/>
            <a:ext cx="5181600" cy="854075"/>
          </a:xfrm>
          <a:prstGeom prst="rect">
            <a:avLst/>
          </a:prstGeom>
          <a:noFill/>
          <a:ln w="9525">
            <a:noFill/>
            <a:miter lim="800000"/>
            <a:headEnd/>
            <a:tailEnd/>
          </a:ln>
        </p:spPr>
        <p:txBody>
          <a:bodyPr>
            <a:spAutoFit/>
          </a:bodyPr>
          <a:lstStyle/>
          <a:p>
            <a:pPr algn="ctr">
              <a:spcBef>
                <a:spcPct val="50000"/>
              </a:spcBef>
            </a:pPr>
            <a:r>
              <a:rPr lang="ar-SA"/>
              <a:t>اعداد الاستراتيجية وتحديد الوسائل الكفيلة </a:t>
            </a:r>
            <a:endParaRPr lang="en-US"/>
          </a:p>
          <a:p>
            <a:pPr algn="ctr">
              <a:spcBef>
                <a:spcPct val="50000"/>
              </a:spcBef>
            </a:pPr>
            <a:r>
              <a:rPr lang="ar-SA"/>
              <a:t>او المناهج الهادفة الى وضع هذه الاستراتيجية موضع التطبيق</a:t>
            </a:r>
            <a:endParaRPr lang="en-US"/>
          </a:p>
        </p:txBody>
      </p:sp>
      <p:sp>
        <p:nvSpPr>
          <p:cNvPr id="26632" name="WordArt 10"/>
          <p:cNvSpPr>
            <a:spLocks noChangeArrowheads="1" noChangeShapeType="1" noTextEdit="1"/>
          </p:cNvSpPr>
          <p:nvPr/>
        </p:nvSpPr>
        <p:spPr bwMode="auto">
          <a:xfrm>
            <a:off x="2286000" y="3657600"/>
            <a:ext cx="2667000" cy="685800"/>
          </a:xfrm>
          <a:prstGeom prst="rect">
            <a:avLst/>
          </a:prstGeom>
        </p:spPr>
        <p:txBody>
          <a:bodyPr wrap="none" fromWordArt="1">
            <a:prstTxWarp prst="textCanDown">
              <a:avLst>
                <a:gd name="adj" fmla="val 1667"/>
              </a:avLst>
            </a:prstTxWarp>
          </a:bodyPr>
          <a:lstStyle/>
          <a:p>
            <a:pPr algn="ctr"/>
            <a:r>
              <a:rPr lang="ar-EG" sz="1800" b="1" kern="10">
                <a:ln w="9525">
                  <a:solidFill>
                    <a:srgbClr val="000000"/>
                  </a:solidFill>
                  <a:round/>
                  <a:headEnd/>
                  <a:tailEnd/>
                </a:ln>
                <a:solidFill>
                  <a:srgbClr val="000000"/>
                </a:solidFill>
                <a:cs typeface="Andalus"/>
              </a:rPr>
              <a:t>المعرفــة</a:t>
            </a:r>
            <a:endParaRPr lang="en-US" sz="1800" b="1" kern="10">
              <a:ln w="9525">
                <a:solidFill>
                  <a:srgbClr val="000000"/>
                </a:solidFill>
                <a:round/>
                <a:headEnd/>
                <a:tailEnd/>
              </a:ln>
              <a:solidFill>
                <a:srgbClr val="000000"/>
              </a:solidFill>
              <a:cs typeface="Andalus"/>
            </a:endParaRPr>
          </a:p>
        </p:txBody>
      </p:sp>
      <p:sp>
        <p:nvSpPr>
          <p:cNvPr id="26633" name="WordArt 11"/>
          <p:cNvSpPr>
            <a:spLocks noChangeArrowheads="1" noChangeShapeType="1" noTextEdit="1"/>
          </p:cNvSpPr>
          <p:nvPr/>
        </p:nvSpPr>
        <p:spPr bwMode="auto">
          <a:xfrm>
            <a:off x="2209800" y="5791200"/>
            <a:ext cx="3048000" cy="1066800"/>
          </a:xfrm>
          <a:prstGeom prst="rect">
            <a:avLst/>
          </a:prstGeom>
        </p:spPr>
        <p:txBody>
          <a:bodyPr wrap="none" fromWordArt="1">
            <a:prstTxWarp prst="textCanDown">
              <a:avLst>
                <a:gd name="adj" fmla="val 1667"/>
              </a:avLst>
            </a:prstTxWarp>
          </a:bodyPr>
          <a:lstStyle/>
          <a:p>
            <a:pPr algn="ctr"/>
            <a:r>
              <a:rPr lang="ar-EG" sz="1800" b="1" kern="10">
                <a:ln w="9525">
                  <a:solidFill>
                    <a:srgbClr val="000000"/>
                  </a:solidFill>
                  <a:round/>
                  <a:headEnd/>
                  <a:tailEnd/>
                </a:ln>
                <a:solidFill>
                  <a:srgbClr val="000000"/>
                </a:solidFill>
                <a:cs typeface="Andalus"/>
              </a:rPr>
              <a:t>الحـكــمــة</a:t>
            </a:r>
            <a:endParaRPr lang="en-US" sz="1800" b="1" kern="10">
              <a:ln w="9525">
                <a:solidFill>
                  <a:srgbClr val="000000"/>
                </a:solidFill>
                <a:round/>
                <a:headEnd/>
                <a:tailEnd/>
              </a:ln>
              <a:solidFill>
                <a:srgbClr val="000000"/>
              </a:solidFill>
              <a:cs typeface="Andalus"/>
            </a:endParaRPr>
          </a:p>
        </p:txBody>
      </p:sp>
      <p:sp>
        <p:nvSpPr>
          <p:cNvPr id="26634" name="Text Box 12"/>
          <p:cNvSpPr txBox="1">
            <a:spLocks noChangeArrowheads="1"/>
          </p:cNvSpPr>
          <p:nvPr/>
        </p:nvSpPr>
        <p:spPr bwMode="auto">
          <a:xfrm>
            <a:off x="1295400" y="7102475"/>
            <a:ext cx="4876800" cy="822325"/>
          </a:xfrm>
          <a:prstGeom prst="rect">
            <a:avLst/>
          </a:prstGeom>
          <a:noFill/>
          <a:ln w="9525">
            <a:noFill/>
            <a:miter lim="800000"/>
            <a:headEnd/>
            <a:tailEnd/>
          </a:ln>
        </p:spPr>
        <p:txBody>
          <a:bodyPr>
            <a:spAutoFit/>
          </a:bodyPr>
          <a:lstStyle/>
          <a:p>
            <a:pPr algn="ctr">
              <a:spcBef>
                <a:spcPct val="50000"/>
              </a:spcBef>
            </a:pPr>
            <a:r>
              <a:rPr lang="ar-SA" sz="2400"/>
              <a:t>تتربع</a:t>
            </a:r>
            <a:r>
              <a:rPr lang="ar-LB" sz="2400"/>
              <a:t> على</a:t>
            </a:r>
            <a:r>
              <a:rPr lang="ar-SA" sz="2400"/>
              <a:t> راس الهرم لانها تجسيد للمبادئ والرؤى المادية والمعنوية</a:t>
            </a:r>
            <a:endParaRPr lang="en-US" sz="2400"/>
          </a:p>
        </p:txBody>
      </p:sp>
      <p:sp>
        <p:nvSpPr>
          <p:cNvPr id="26635" name="Line 13"/>
          <p:cNvSpPr>
            <a:spLocks noChangeShapeType="1"/>
          </p:cNvSpPr>
          <p:nvPr/>
        </p:nvSpPr>
        <p:spPr bwMode="auto">
          <a:xfrm>
            <a:off x="3581400" y="5486400"/>
            <a:ext cx="0" cy="609600"/>
          </a:xfrm>
          <a:prstGeom prst="line">
            <a:avLst/>
          </a:prstGeom>
          <a:noFill/>
          <a:ln w="9525">
            <a:solidFill>
              <a:schemeClr val="tx1"/>
            </a:solidFill>
            <a:round/>
            <a:headEnd/>
            <a:tailEnd type="triangle" w="med" len="med"/>
          </a:ln>
        </p:spPr>
        <p:txBody>
          <a:bodyPr/>
          <a:lstStyle/>
          <a:p>
            <a:endParaRPr lang="en-US"/>
          </a:p>
        </p:txBody>
      </p:sp>
      <p:sp>
        <p:nvSpPr>
          <p:cNvPr id="26636" name="Line 14"/>
          <p:cNvSpPr>
            <a:spLocks noChangeShapeType="1"/>
          </p:cNvSpPr>
          <p:nvPr/>
        </p:nvSpPr>
        <p:spPr bwMode="auto">
          <a:xfrm>
            <a:off x="3657600" y="3505200"/>
            <a:ext cx="0" cy="304800"/>
          </a:xfrm>
          <a:prstGeom prst="line">
            <a:avLst/>
          </a:prstGeom>
          <a:noFill/>
          <a:ln w="9525">
            <a:solidFill>
              <a:schemeClr val="tx1"/>
            </a:solidFill>
            <a:round/>
            <a:headEnd/>
            <a:tailEnd type="triangle" w="med" len="med"/>
          </a:ln>
        </p:spPr>
        <p:txBody>
          <a:bodyPr/>
          <a:lstStyle/>
          <a:p>
            <a:endParaRPr lang="en-US"/>
          </a:p>
        </p:txBody>
      </p:sp>
      <p:sp>
        <p:nvSpPr>
          <p:cNvPr id="26637" name="Line 15"/>
          <p:cNvSpPr>
            <a:spLocks noChangeShapeType="1"/>
          </p:cNvSpPr>
          <p:nvPr/>
        </p:nvSpPr>
        <p:spPr bwMode="auto">
          <a:xfrm>
            <a:off x="3657600" y="1600200"/>
            <a:ext cx="0" cy="304800"/>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عنصر نائب لرقم الشريحة 6"/>
          <p:cNvSpPr>
            <a:spLocks noGrp="1"/>
          </p:cNvSpPr>
          <p:nvPr>
            <p:ph type="sldNum" sz="quarter" idx="12"/>
          </p:nvPr>
        </p:nvSpPr>
        <p:spPr>
          <a:noFill/>
        </p:spPr>
        <p:txBody>
          <a:bodyPr/>
          <a:lstStyle/>
          <a:p>
            <a:fld id="{13A2940B-1A55-4D41-845D-FB78F5BA8EBA}" type="slidenum">
              <a:rPr lang="ar-SA"/>
              <a:pPr/>
              <a:t>26</a:t>
            </a:fld>
            <a:endParaRPr lang="en-US"/>
          </a:p>
        </p:txBody>
      </p:sp>
      <p:sp>
        <p:nvSpPr>
          <p:cNvPr id="27651" name="Rectangle 2"/>
          <p:cNvSpPr>
            <a:spLocks noGrp="1" noChangeArrowheads="1"/>
          </p:cNvSpPr>
          <p:nvPr>
            <p:ph type="title"/>
          </p:nvPr>
        </p:nvSpPr>
        <p:spPr>
          <a:xfrm>
            <a:off x="514350" y="228600"/>
            <a:ext cx="5829300" cy="990600"/>
          </a:xfrm>
        </p:spPr>
        <p:txBody>
          <a:bodyPr/>
          <a:lstStyle/>
          <a:p>
            <a:pPr eaLnBrk="1" hangingPunct="1"/>
            <a:r>
              <a:rPr lang="ar-SA" sz="3200" smtClean="0">
                <a:cs typeface="Andalus" pitchFamily="2" charset="-78"/>
              </a:rPr>
              <a:t>البيانات والمعلومات</a:t>
            </a:r>
            <a:br>
              <a:rPr lang="ar-SA" sz="3200" smtClean="0">
                <a:cs typeface="Andalus" pitchFamily="2" charset="-78"/>
              </a:rPr>
            </a:br>
            <a:r>
              <a:rPr lang="ar-SA" sz="3200" smtClean="0">
                <a:cs typeface="Andalus" pitchFamily="2" charset="-78"/>
              </a:rPr>
              <a:t>والمعرفة والحكمة</a:t>
            </a:r>
            <a:endParaRPr lang="en-US" sz="3200" smtClean="0">
              <a:cs typeface="Andalus" pitchFamily="2" charset="-78"/>
            </a:endParaRPr>
          </a:p>
        </p:txBody>
      </p:sp>
      <p:sp>
        <p:nvSpPr>
          <p:cNvPr id="27652" name="Rectangle 3"/>
          <p:cNvSpPr>
            <a:spLocks noGrp="1" noChangeArrowheads="1"/>
          </p:cNvSpPr>
          <p:nvPr>
            <p:ph type="body" sz="half" idx="1"/>
          </p:nvPr>
        </p:nvSpPr>
        <p:spPr>
          <a:xfrm>
            <a:off x="514350" y="1981200"/>
            <a:ext cx="5829300" cy="1930400"/>
          </a:xfrm>
        </p:spPr>
        <p:txBody>
          <a:bodyPr/>
          <a:lstStyle/>
          <a:p>
            <a:pPr eaLnBrk="1" hangingPunct="1"/>
            <a:r>
              <a:rPr lang="ar-SA" sz="2000" smtClean="0"/>
              <a:t>ميزان الحرارة يؤشر على درجة 40 مئوية                    </a:t>
            </a:r>
            <a:r>
              <a:rPr lang="ar-SA" sz="2000" b="1" smtClean="0"/>
              <a:t>(البيان)</a:t>
            </a:r>
          </a:p>
          <a:p>
            <a:pPr eaLnBrk="1" hangingPunct="1"/>
            <a:r>
              <a:rPr lang="ar-SA" sz="2000" smtClean="0"/>
              <a:t>لديّ مرض او حمى                                             </a:t>
            </a:r>
            <a:r>
              <a:rPr lang="ar-SA" sz="2000" b="1" smtClean="0"/>
              <a:t>(المعلومة)</a:t>
            </a:r>
          </a:p>
          <a:p>
            <a:pPr eaLnBrk="1" hangingPunct="1"/>
            <a:r>
              <a:rPr lang="ar-SA" sz="2000" smtClean="0"/>
              <a:t>عليّ الاسراع بمعالجة المرض                                 </a:t>
            </a:r>
            <a:r>
              <a:rPr lang="ar-SA" sz="2000" b="1" smtClean="0"/>
              <a:t>(المعرفة)</a:t>
            </a:r>
          </a:p>
          <a:p>
            <a:pPr eaLnBrk="1" hangingPunct="1"/>
            <a:r>
              <a:rPr lang="ar-SA" sz="2000" smtClean="0"/>
              <a:t>عليّ ان اتمتع بصحة جيدة للوقاية من المرض ابتداءً        </a:t>
            </a:r>
            <a:r>
              <a:rPr lang="ar-SA" sz="2000" b="1" smtClean="0"/>
              <a:t>(الحكمة)</a:t>
            </a:r>
            <a:r>
              <a:rPr lang="ar-SA" sz="2000" smtClean="0"/>
              <a:t> </a:t>
            </a:r>
            <a:endParaRPr lang="en-US" sz="2000" smtClean="0"/>
          </a:p>
        </p:txBody>
      </p:sp>
      <p:sp>
        <p:nvSpPr>
          <p:cNvPr id="27653" name="WordArt 5"/>
          <p:cNvSpPr>
            <a:spLocks noChangeArrowheads="1" noChangeShapeType="1" noTextEdit="1"/>
          </p:cNvSpPr>
          <p:nvPr/>
        </p:nvSpPr>
        <p:spPr bwMode="auto">
          <a:xfrm>
            <a:off x="5000625" y="1447800"/>
            <a:ext cx="1247775" cy="304800"/>
          </a:xfrm>
          <a:prstGeom prst="rect">
            <a:avLst/>
          </a:prstGeom>
        </p:spPr>
        <p:txBody>
          <a:bodyPr wrap="none" fromWordArt="1">
            <a:prstTxWarp prst="textPlain">
              <a:avLst>
                <a:gd name="adj" fmla="val 52801"/>
              </a:avLst>
            </a:prstTxWarp>
          </a:bodyPr>
          <a:lstStyle/>
          <a:p>
            <a:pPr algn="ctr"/>
            <a:r>
              <a:rPr lang="ar-EG" b="1" kern="10">
                <a:ln w="19050">
                  <a:solidFill>
                    <a:srgbClr val="99CCFF"/>
                  </a:solidFill>
                  <a:round/>
                  <a:headEnd/>
                  <a:tailEnd/>
                </a:ln>
                <a:solidFill>
                  <a:srgbClr val="0066CC"/>
                </a:solidFill>
                <a:effectLst>
                  <a:outerShdw dist="35921" dir="2700000" algn="ctr" rotWithShape="0">
                    <a:srgbClr val="990000"/>
                  </a:outerShdw>
                </a:effectLst>
                <a:cs typeface="Arabic Transparent"/>
              </a:rPr>
              <a:t>مثال 1</a:t>
            </a:r>
            <a:endParaRPr lang="en-US" b="1" kern="10">
              <a:ln w="19050">
                <a:solidFill>
                  <a:srgbClr val="99CCFF"/>
                </a:solidFill>
                <a:round/>
                <a:headEnd/>
                <a:tailEnd/>
              </a:ln>
              <a:solidFill>
                <a:srgbClr val="0066CC"/>
              </a:solidFill>
              <a:effectLst>
                <a:outerShdw dist="35921" dir="2700000" algn="ctr" rotWithShape="0">
                  <a:srgbClr val="990000"/>
                </a:outerShdw>
              </a:effectLst>
              <a:cs typeface="Arabic Transparent"/>
            </a:endParaRPr>
          </a:p>
        </p:txBody>
      </p:sp>
      <p:sp>
        <p:nvSpPr>
          <p:cNvPr id="27654" name="WordArt 6"/>
          <p:cNvSpPr>
            <a:spLocks noChangeArrowheads="1" noChangeShapeType="1" noTextEdit="1"/>
          </p:cNvSpPr>
          <p:nvPr/>
        </p:nvSpPr>
        <p:spPr bwMode="auto">
          <a:xfrm>
            <a:off x="5153025" y="4038600"/>
            <a:ext cx="1247775" cy="304800"/>
          </a:xfrm>
          <a:prstGeom prst="rect">
            <a:avLst/>
          </a:prstGeom>
        </p:spPr>
        <p:txBody>
          <a:bodyPr wrap="none" fromWordArt="1">
            <a:prstTxWarp prst="textPlain">
              <a:avLst>
                <a:gd name="adj" fmla="val 52801"/>
              </a:avLst>
            </a:prstTxWarp>
          </a:bodyPr>
          <a:lstStyle/>
          <a:p>
            <a:pPr algn="ctr"/>
            <a:r>
              <a:rPr lang="ar-EG" b="1" kern="10">
                <a:ln w="19050">
                  <a:solidFill>
                    <a:srgbClr val="99CCFF"/>
                  </a:solidFill>
                  <a:round/>
                  <a:headEnd/>
                  <a:tailEnd/>
                </a:ln>
                <a:solidFill>
                  <a:srgbClr val="0066CC"/>
                </a:solidFill>
                <a:effectLst>
                  <a:outerShdw dist="35921" dir="2700000" algn="ctr" rotWithShape="0">
                    <a:srgbClr val="990000"/>
                  </a:outerShdw>
                </a:effectLst>
                <a:cs typeface="Arabic Transparent"/>
              </a:rPr>
              <a:t>مثال 2</a:t>
            </a:r>
            <a:endParaRPr lang="en-US" b="1" kern="10">
              <a:ln w="19050">
                <a:solidFill>
                  <a:srgbClr val="99CCFF"/>
                </a:solidFill>
                <a:round/>
                <a:headEnd/>
                <a:tailEnd/>
              </a:ln>
              <a:solidFill>
                <a:srgbClr val="0066CC"/>
              </a:solidFill>
              <a:effectLst>
                <a:outerShdw dist="35921" dir="2700000" algn="ctr" rotWithShape="0">
                  <a:srgbClr val="990000"/>
                </a:outerShdw>
              </a:effectLst>
              <a:cs typeface="Arabic Transparent"/>
            </a:endParaRPr>
          </a:p>
        </p:txBody>
      </p:sp>
      <p:sp>
        <p:nvSpPr>
          <p:cNvPr id="27655" name="Rectangle 7"/>
          <p:cNvSpPr>
            <a:spLocks noChangeArrowheads="1"/>
          </p:cNvSpPr>
          <p:nvPr/>
        </p:nvSpPr>
        <p:spPr bwMode="auto">
          <a:xfrm>
            <a:off x="533400" y="4775200"/>
            <a:ext cx="5829300" cy="1930400"/>
          </a:xfrm>
          <a:prstGeom prst="rect">
            <a:avLst/>
          </a:prstGeom>
          <a:noFill/>
          <a:ln w="9525">
            <a:noFill/>
            <a:miter lim="800000"/>
            <a:headEnd/>
            <a:tailEnd/>
          </a:ln>
        </p:spPr>
        <p:txBody>
          <a:bodyPr/>
          <a:lstStyle/>
          <a:p>
            <a:pPr marL="342900" indent="-342900">
              <a:spcBef>
                <a:spcPct val="20000"/>
              </a:spcBef>
              <a:buFontTx/>
              <a:buChar char="•"/>
            </a:pPr>
            <a:r>
              <a:rPr lang="ar-SA"/>
              <a:t>نسبة الربح على الودائع هذا العام 5%                           </a:t>
            </a:r>
            <a:r>
              <a:rPr lang="ar-SA" b="1"/>
              <a:t>(البيان</a:t>
            </a:r>
            <a:r>
              <a:rPr lang="ar-SA"/>
              <a:t>)</a:t>
            </a:r>
          </a:p>
          <a:p>
            <a:pPr marL="342900" indent="-342900">
              <a:spcBef>
                <a:spcPct val="20000"/>
              </a:spcBef>
              <a:buFontTx/>
              <a:buChar char="•"/>
            </a:pPr>
            <a:r>
              <a:rPr lang="ar-SA"/>
              <a:t>لو وضعت مليون ليرة في حسابي لحصلت على 50 الف ليرة                    </a:t>
            </a:r>
          </a:p>
          <a:p>
            <a:pPr marL="342900" indent="-342900">
              <a:spcBef>
                <a:spcPct val="20000"/>
              </a:spcBef>
            </a:pPr>
            <a:r>
              <a:rPr lang="ar-SA"/>
              <a:t>                                                                           </a:t>
            </a:r>
            <a:r>
              <a:rPr lang="ar-SA" b="1"/>
              <a:t>(المعلومة)</a:t>
            </a:r>
          </a:p>
          <a:p>
            <a:pPr marL="342900" indent="-342900">
              <a:spcBef>
                <a:spcPct val="20000"/>
              </a:spcBef>
              <a:buFontTx/>
              <a:buChar char="•"/>
            </a:pPr>
            <a:r>
              <a:rPr lang="ar-SA"/>
              <a:t>عليّ توفير هذا المبلغ                                             </a:t>
            </a:r>
            <a:r>
              <a:rPr lang="ar-SA" b="1"/>
              <a:t>(المعرفة)</a:t>
            </a:r>
          </a:p>
          <a:p>
            <a:pPr marL="342900" indent="-342900">
              <a:spcBef>
                <a:spcPct val="20000"/>
              </a:spcBef>
              <a:buFontTx/>
              <a:buChar char="•"/>
            </a:pPr>
            <a:r>
              <a:rPr lang="ar-SA"/>
              <a:t>عليّ البحث في كيفية الانتفاع بالمال وتنميته                  </a:t>
            </a:r>
            <a:r>
              <a:rPr lang="ar-SA" b="1"/>
              <a:t>(الحكمة)</a:t>
            </a:r>
            <a:r>
              <a:rPr lang="ar-SA"/>
              <a:t> </a:t>
            </a: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عنصر نائب لرقم الشريحة 3"/>
          <p:cNvSpPr>
            <a:spLocks noGrp="1"/>
          </p:cNvSpPr>
          <p:nvPr>
            <p:ph type="sldNum" sz="quarter" idx="12"/>
          </p:nvPr>
        </p:nvSpPr>
        <p:spPr>
          <a:noFill/>
        </p:spPr>
        <p:txBody>
          <a:bodyPr/>
          <a:lstStyle/>
          <a:p>
            <a:fld id="{CBC808A6-EF40-4630-A92A-6EA9D12E819E}" type="slidenum">
              <a:rPr lang="ar-SA"/>
              <a:pPr/>
              <a:t>27</a:t>
            </a:fld>
            <a:endParaRPr lang="en-US"/>
          </a:p>
        </p:txBody>
      </p:sp>
      <p:sp>
        <p:nvSpPr>
          <p:cNvPr id="28675" name="Text Box 2"/>
          <p:cNvSpPr txBox="1">
            <a:spLocks noChangeArrowheads="1"/>
          </p:cNvSpPr>
          <p:nvPr/>
        </p:nvSpPr>
        <p:spPr bwMode="auto">
          <a:xfrm>
            <a:off x="609600" y="152400"/>
            <a:ext cx="5334000" cy="457200"/>
          </a:xfrm>
          <a:prstGeom prst="rect">
            <a:avLst/>
          </a:prstGeom>
          <a:noFill/>
          <a:ln w="9525">
            <a:noFill/>
            <a:miter lim="800000"/>
            <a:headEnd/>
            <a:tailEnd/>
          </a:ln>
        </p:spPr>
        <p:txBody>
          <a:bodyPr>
            <a:spAutoFit/>
          </a:bodyPr>
          <a:lstStyle/>
          <a:p>
            <a:pPr algn="ctr">
              <a:spcBef>
                <a:spcPct val="50000"/>
              </a:spcBef>
            </a:pPr>
            <a:endParaRPr lang="en-US" sz="2400">
              <a:cs typeface="Simplified Arabic Fixed" pitchFamily="49" charset="-78"/>
            </a:endParaRPr>
          </a:p>
        </p:txBody>
      </p:sp>
      <p:sp>
        <p:nvSpPr>
          <p:cNvPr id="28676" name="Text Box 3"/>
          <p:cNvSpPr txBox="1">
            <a:spLocks noChangeArrowheads="1"/>
          </p:cNvSpPr>
          <p:nvPr/>
        </p:nvSpPr>
        <p:spPr bwMode="auto">
          <a:xfrm>
            <a:off x="1600200" y="228600"/>
            <a:ext cx="3352800" cy="579438"/>
          </a:xfrm>
          <a:prstGeom prst="rect">
            <a:avLst/>
          </a:prstGeom>
          <a:noFill/>
          <a:ln w="9525">
            <a:noFill/>
            <a:miter lim="800000"/>
            <a:headEnd/>
            <a:tailEnd/>
          </a:ln>
        </p:spPr>
        <p:txBody>
          <a:bodyPr>
            <a:spAutoFit/>
          </a:bodyPr>
          <a:lstStyle/>
          <a:p>
            <a:pPr>
              <a:spcBef>
                <a:spcPct val="50000"/>
              </a:spcBef>
            </a:pPr>
            <a:r>
              <a:rPr lang="ar-SA" sz="3200">
                <a:cs typeface="Andalus" pitchFamily="2" charset="-78"/>
              </a:rPr>
              <a:t>مصادر المعرفــة</a:t>
            </a:r>
            <a:endParaRPr lang="en-US" sz="3200">
              <a:cs typeface="Andalus" pitchFamily="2" charset="-78"/>
            </a:endParaRPr>
          </a:p>
        </p:txBody>
      </p:sp>
      <p:graphicFrame>
        <p:nvGraphicFramePr>
          <p:cNvPr id="35893" name="Group 53"/>
          <p:cNvGraphicFramePr>
            <a:graphicFrameLocks noGrp="1"/>
          </p:cNvGraphicFramePr>
          <p:nvPr/>
        </p:nvGraphicFramePr>
        <p:xfrm>
          <a:off x="3581400" y="1828800"/>
          <a:ext cx="3124200" cy="2211388"/>
        </p:xfrm>
        <a:graphic>
          <a:graphicData uri="http://schemas.openxmlformats.org/drawingml/2006/table">
            <a:tbl>
              <a:tblPr rtl="1"/>
              <a:tblGrid>
                <a:gridCol w="3124200"/>
              </a:tblGrid>
              <a:tr h="4000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Times New Roman" pitchFamily="18" charset="0"/>
                        </a:rPr>
                        <a:t>المدرسة التجريبية</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0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rPr>
                        <a:t>خارج دائرة الحواس لا تنتج عنه معرفة</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0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rPr>
                        <a:t>الحواس وحدها مصدر المعرفة</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9613">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rPr>
                        <a:t>”ليس وراء الحس شيء مجهول“</a:t>
                      </a:r>
                      <a:endParaRPr kumimoji="0" lang="en-US" sz="2000" b="0" i="0" u="none" strike="noStrike" cap="none" normalizeH="0" baseline="0" smtClean="0">
                        <a:ln>
                          <a:noFill/>
                        </a:ln>
                        <a:solidFill>
                          <a:schemeClr val="tx1"/>
                        </a:solidFill>
                        <a:effectLst/>
                        <a:latin typeface="Times New Roman" pitchFamily="18"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35862" name="Group 22"/>
          <p:cNvGraphicFramePr>
            <a:graphicFrameLocks noGrp="1"/>
          </p:cNvGraphicFramePr>
          <p:nvPr/>
        </p:nvGraphicFramePr>
        <p:xfrm>
          <a:off x="228600" y="1828800"/>
          <a:ext cx="3124200" cy="2206625"/>
        </p:xfrm>
        <a:graphic>
          <a:graphicData uri="http://schemas.openxmlformats.org/drawingml/2006/table">
            <a:tbl>
              <a:tblPr rtl="1"/>
              <a:tblGrid>
                <a:gridCol w="3124200"/>
              </a:tblGrid>
              <a:tr h="4000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Times New Roman" pitchFamily="18" charset="0"/>
                        </a:rPr>
                        <a:t>المدرسة العقلية</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0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rPr>
                        <a:t>نقد المدرسة التجريبية لان الحواس كثيراً ما تخطئ  وبالتالي لا تصلح لان تكون مصدراً للمعرفة</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0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rPr>
                        <a:t>العقل هو المصدر الوحيد للمعرفة</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0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rPr>
                        <a:t>:ليس وراء العقل شيء مجهول“</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35878" name="Group 38"/>
          <p:cNvGraphicFramePr>
            <a:graphicFrameLocks noGrp="1"/>
          </p:cNvGraphicFramePr>
          <p:nvPr/>
        </p:nvGraphicFramePr>
        <p:xfrm>
          <a:off x="1447800" y="5948363"/>
          <a:ext cx="4343400" cy="1806575"/>
        </p:xfrm>
        <a:graphic>
          <a:graphicData uri="http://schemas.openxmlformats.org/drawingml/2006/table">
            <a:tbl>
              <a:tblPr rtl="1"/>
              <a:tblGrid>
                <a:gridCol w="4343400"/>
              </a:tblGrid>
              <a:tr h="4000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Times New Roman" pitchFamily="18" charset="0"/>
                        </a:rPr>
                        <a:t>المدرسة النقدية</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0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rPr>
                        <a:t>الحواس تخطئ لانها تعتمد على الظاهر دون الجوهر والعقل يخطئ لانه يقع في تناقضات الزمان والمكان والسببية</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0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rPr>
                        <a:t>مصدر المعرفة مرتبط بقيمة العقل والحواس معاً</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8721" name="AutoShape 55"/>
          <p:cNvSpPr>
            <a:spLocks noChangeArrowheads="1"/>
          </p:cNvSpPr>
          <p:nvPr/>
        </p:nvSpPr>
        <p:spPr bwMode="auto">
          <a:xfrm rot="-10788697">
            <a:off x="1600200" y="4572000"/>
            <a:ext cx="3810000" cy="1143000"/>
          </a:xfrm>
          <a:prstGeom prst="triangle">
            <a:avLst>
              <a:gd name="adj" fmla="val 50000"/>
            </a:avLst>
          </a:prstGeom>
          <a:solidFill>
            <a:srgbClr val="CCECFF"/>
          </a:solidFill>
          <a:ln w="9525">
            <a:solidFill>
              <a:schemeClr val="tx1"/>
            </a:solidFill>
            <a:miter lim="800000"/>
            <a:headEnd/>
            <a:tailEnd/>
          </a:ln>
        </p:spPr>
        <p:txBody>
          <a:bodyPr rot="10800000" wrap="none" anchor="ctr"/>
          <a:lstStyle/>
          <a:p>
            <a:pPr algn="ctr" rtl="0"/>
            <a:r>
              <a:rPr lang="ar-SA" sz="2400" b="1"/>
              <a:t>الحواس </a:t>
            </a:r>
          </a:p>
          <a:p>
            <a:pPr algn="ctr" rtl="0"/>
            <a:r>
              <a:rPr lang="ar-SA" sz="2400" b="1"/>
              <a:t>والعقل معاً</a:t>
            </a:r>
            <a:endParaRPr lang="en-US" sz="2400" b="1"/>
          </a:p>
        </p:txBody>
      </p:sp>
      <p:sp>
        <p:nvSpPr>
          <p:cNvPr id="28722" name="AutoShape 56"/>
          <p:cNvSpPr>
            <a:spLocks noChangeArrowheads="1"/>
          </p:cNvSpPr>
          <p:nvPr/>
        </p:nvSpPr>
        <p:spPr bwMode="auto">
          <a:xfrm rot="-10788697">
            <a:off x="76200" y="762000"/>
            <a:ext cx="3200400" cy="990600"/>
          </a:xfrm>
          <a:prstGeom prst="triangle">
            <a:avLst>
              <a:gd name="adj" fmla="val 50000"/>
            </a:avLst>
          </a:prstGeom>
          <a:solidFill>
            <a:srgbClr val="CCECFF"/>
          </a:solidFill>
          <a:ln w="9525">
            <a:solidFill>
              <a:schemeClr val="tx1"/>
            </a:solidFill>
            <a:miter lim="800000"/>
            <a:headEnd/>
            <a:tailEnd/>
          </a:ln>
        </p:spPr>
        <p:txBody>
          <a:bodyPr rot="10800000" wrap="none" anchor="ctr"/>
          <a:lstStyle/>
          <a:p>
            <a:pPr algn="ctr" rtl="0"/>
            <a:r>
              <a:rPr lang="ar-SA" sz="2400" b="1"/>
              <a:t>العقــل</a:t>
            </a:r>
            <a:endParaRPr lang="en-US" sz="2400" b="1"/>
          </a:p>
        </p:txBody>
      </p:sp>
      <p:sp>
        <p:nvSpPr>
          <p:cNvPr id="28723" name="AutoShape 57"/>
          <p:cNvSpPr>
            <a:spLocks noChangeArrowheads="1"/>
          </p:cNvSpPr>
          <p:nvPr/>
        </p:nvSpPr>
        <p:spPr bwMode="auto">
          <a:xfrm rot="-10788697">
            <a:off x="3657600" y="762000"/>
            <a:ext cx="2819400" cy="990600"/>
          </a:xfrm>
          <a:prstGeom prst="triangle">
            <a:avLst>
              <a:gd name="adj" fmla="val 50000"/>
            </a:avLst>
          </a:prstGeom>
          <a:solidFill>
            <a:srgbClr val="CCECFF"/>
          </a:solidFill>
          <a:ln w="9525">
            <a:solidFill>
              <a:schemeClr val="tx1"/>
            </a:solidFill>
            <a:miter lim="800000"/>
            <a:headEnd/>
            <a:tailEnd/>
          </a:ln>
        </p:spPr>
        <p:txBody>
          <a:bodyPr rot="10800000" wrap="none" anchor="ctr"/>
          <a:lstStyle/>
          <a:p>
            <a:pPr algn="ctr" rtl="0"/>
            <a:r>
              <a:rPr lang="ar-SA" sz="2400" b="1"/>
              <a:t>الحواس </a:t>
            </a:r>
          </a:p>
          <a:p>
            <a:pPr algn="ctr" rtl="0"/>
            <a:r>
              <a:rPr lang="ar-SA" sz="2400" b="1"/>
              <a:t>الخمسة</a:t>
            </a:r>
            <a:endParaRPr lang="en-US" sz="2400" b="1"/>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عنصر نائب لرقم الشريحة 3"/>
          <p:cNvSpPr>
            <a:spLocks noGrp="1"/>
          </p:cNvSpPr>
          <p:nvPr>
            <p:ph type="sldNum" sz="quarter" idx="12"/>
          </p:nvPr>
        </p:nvSpPr>
        <p:spPr>
          <a:noFill/>
        </p:spPr>
        <p:txBody>
          <a:bodyPr/>
          <a:lstStyle/>
          <a:p>
            <a:fld id="{73E452FB-44F1-43C7-B032-1360E9E80ABA}" type="slidenum">
              <a:rPr lang="ar-SA"/>
              <a:pPr/>
              <a:t>28</a:t>
            </a:fld>
            <a:endParaRPr lang="en-US"/>
          </a:p>
        </p:txBody>
      </p:sp>
      <p:sp>
        <p:nvSpPr>
          <p:cNvPr id="29699" name="Text Box 2"/>
          <p:cNvSpPr txBox="1">
            <a:spLocks noChangeArrowheads="1"/>
          </p:cNvSpPr>
          <p:nvPr/>
        </p:nvSpPr>
        <p:spPr bwMode="auto">
          <a:xfrm>
            <a:off x="609600" y="152400"/>
            <a:ext cx="5334000" cy="457200"/>
          </a:xfrm>
          <a:prstGeom prst="rect">
            <a:avLst/>
          </a:prstGeom>
          <a:noFill/>
          <a:ln w="9525">
            <a:noFill/>
            <a:miter lim="800000"/>
            <a:headEnd/>
            <a:tailEnd/>
          </a:ln>
        </p:spPr>
        <p:txBody>
          <a:bodyPr>
            <a:spAutoFit/>
          </a:bodyPr>
          <a:lstStyle/>
          <a:p>
            <a:pPr algn="ctr">
              <a:spcBef>
                <a:spcPct val="50000"/>
              </a:spcBef>
            </a:pPr>
            <a:endParaRPr lang="en-US" sz="2400">
              <a:cs typeface="Simplified Arabic Fixed" pitchFamily="49" charset="-78"/>
            </a:endParaRPr>
          </a:p>
        </p:txBody>
      </p:sp>
      <p:sp>
        <p:nvSpPr>
          <p:cNvPr id="29700" name="Text Box 3"/>
          <p:cNvSpPr txBox="1">
            <a:spLocks noChangeArrowheads="1"/>
          </p:cNvSpPr>
          <p:nvPr/>
        </p:nvSpPr>
        <p:spPr bwMode="auto">
          <a:xfrm>
            <a:off x="1600200" y="228600"/>
            <a:ext cx="3352800" cy="579438"/>
          </a:xfrm>
          <a:prstGeom prst="rect">
            <a:avLst/>
          </a:prstGeom>
          <a:noFill/>
          <a:ln w="9525">
            <a:noFill/>
            <a:miter lim="800000"/>
            <a:headEnd/>
            <a:tailEnd/>
          </a:ln>
        </p:spPr>
        <p:txBody>
          <a:bodyPr>
            <a:spAutoFit/>
          </a:bodyPr>
          <a:lstStyle/>
          <a:p>
            <a:pPr>
              <a:spcBef>
                <a:spcPct val="50000"/>
              </a:spcBef>
            </a:pPr>
            <a:r>
              <a:rPr lang="ar-SA" sz="3200">
                <a:cs typeface="Andalus" pitchFamily="2" charset="-78"/>
              </a:rPr>
              <a:t>مصادر المعرفــة</a:t>
            </a:r>
            <a:endParaRPr lang="en-US" sz="3200">
              <a:cs typeface="Andalus" pitchFamily="2" charset="-78"/>
            </a:endParaRPr>
          </a:p>
        </p:txBody>
      </p:sp>
      <p:graphicFrame>
        <p:nvGraphicFramePr>
          <p:cNvPr id="34937" name="Group 121"/>
          <p:cNvGraphicFramePr>
            <a:graphicFrameLocks noGrp="1"/>
          </p:cNvGraphicFramePr>
          <p:nvPr/>
        </p:nvGraphicFramePr>
        <p:xfrm>
          <a:off x="1447800" y="5948363"/>
          <a:ext cx="4343400" cy="2395537"/>
        </p:xfrm>
        <a:graphic>
          <a:graphicData uri="http://schemas.openxmlformats.org/drawingml/2006/table">
            <a:tbl>
              <a:tblPr rtl="1"/>
              <a:tblGrid>
                <a:gridCol w="4343400"/>
              </a:tblGrid>
              <a:tr h="4000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rPr>
                        <a:t>وهي مجموعة المعارف المستقاة من القرآن الكريم, والسنة الشريفة  سواء كان </a:t>
                      </a:r>
                      <a:r>
                        <a:rPr kumimoji="0" lang="ar-SA" sz="2000" b="1" i="0" u="none" strike="noStrike" cap="none" normalizeH="0" baseline="0" smtClean="0">
                          <a:ln>
                            <a:noFill/>
                          </a:ln>
                          <a:solidFill>
                            <a:schemeClr val="tx1"/>
                          </a:solidFill>
                          <a:effectLst/>
                          <a:latin typeface="Times New Roman" pitchFamily="18" charset="0"/>
                        </a:rPr>
                        <a:t>ملموساً</a:t>
                      </a:r>
                      <a:r>
                        <a:rPr kumimoji="0" lang="ar-SA" sz="2000" b="0" i="0" u="none" strike="noStrike" cap="none" normalizeH="0" baseline="0" smtClean="0">
                          <a:ln>
                            <a:noFill/>
                          </a:ln>
                          <a:solidFill>
                            <a:schemeClr val="tx1"/>
                          </a:solidFill>
                          <a:effectLst/>
                          <a:latin typeface="Times New Roman" pitchFamily="18" charset="0"/>
                        </a:rPr>
                        <a:t> خاضعاً للحس (كاخبار الامم السابقة)</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r>
              <a:tr h="4000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rPr>
                        <a:t>او ما يمكن </a:t>
                      </a:r>
                      <a:r>
                        <a:rPr kumimoji="0" lang="ar-SA" sz="2000" b="1" i="0" u="none" strike="noStrike" cap="none" normalizeH="0" baseline="0" smtClean="0">
                          <a:ln>
                            <a:noFill/>
                          </a:ln>
                          <a:solidFill>
                            <a:schemeClr val="tx1"/>
                          </a:solidFill>
                          <a:effectLst/>
                          <a:latin typeface="Times New Roman" pitchFamily="18" charset="0"/>
                        </a:rPr>
                        <a:t>ادراكه عقلياً</a:t>
                      </a:r>
                      <a:r>
                        <a:rPr kumimoji="0" lang="ar-SA" sz="2000" b="0" i="0" u="none" strike="noStrike" cap="none" normalizeH="0" baseline="0" smtClean="0">
                          <a:ln>
                            <a:noFill/>
                          </a:ln>
                          <a:solidFill>
                            <a:schemeClr val="tx1"/>
                          </a:solidFill>
                          <a:effectLst/>
                          <a:latin typeface="Times New Roman" pitchFamily="18" charset="0"/>
                        </a:rPr>
                        <a:t> كالمعجزات</a:t>
                      </a:r>
                      <a:r>
                        <a:rPr kumimoji="0" lang="ar-SA" sz="2000" b="1" i="0" u="none" strike="noStrike" cap="none" normalizeH="0" baseline="0" smtClean="0">
                          <a:ln>
                            <a:noFill/>
                          </a:ln>
                          <a:solidFill>
                            <a:schemeClr val="tx1"/>
                          </a:solidFill>
                          <a:effectLst/>
                          <a:latin typeface="Times New Roman" pitchFamily="18" charset="0"/>
                        </a:rPr>
                        <a:t> </a:t>
                      </a:r>
                      <a:r>
                        <a:rPr kumimoji="0" lang="ar-SA" sz="2000" b="0" i="0" u="none" strike="noStrike" cap="none" normalizeH="0" baseline="0" smtClean="0">
                          <a:ln>
                            <a:noFill/>
                          </a:ln>
                          <a:solidFill>
                            <a:schemeClr val="tx1"/>
                          </a:solidFill>
                          <a:effectLst/>
                          <a:latin typeface="Times New Roman" pitchFamily="18" charset="0"/>
                        </a:rPr>
                        <a:t>الواردة في الكتاب والسنة والتي ثبت صحتها علمياً.</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r>
              <a:tr h="4000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rPr>
                        <a:t>او ما كان </a:t>
                      </a:r>
                      <a:r>
                        <a:rPr kumimoji="0" lang="ar-SA" sz="2000" b="1" i="0" u="none" strike="noStrike" cap="none" normalizeH="0" baseline="0" smtClean="0">
                          <a:ln>
                            <a:noFill/>
                          </a:ln>
                          <a:solidFill>
                            <a:schemeClr val="tx1"/>
                          </a:solidFill>
                          <a:effectLst/>
                          <a:latin typeface="Times New Roman" pitchFamily="18" charset="0"/>
                        </a:rPr>
                        <a:t>غير قابل للحس ولا يطاله عقل</a:t>
                      </a:r>
                    </a:p>
                    <a:p>
                      <a:pPr marL="914400" marR="0" lvl="2" indent="0" algn="r" defTabSz="914400" rtl="1" eaLnBrk="1" fontAlgn="base" latinLnBrk="0" hangingPunct="1">
                        <a:lnSpc>
                          <a:spcPct val="100000"/>
                        </a:lnSpc>
                        <a:spcBef>
                          <a:spcPct val="20000"/>
                        </a:spcBef>
                        <a:spcAft>
                          <a:spcPct val="0"/>
                        </a:spcAft>
                        <a:buClrTx/>
                        <a:buSzTx/>
                        <a:buFontTx/>
                        <a:buNone/>
                        <a:tabLst/>
                      </a:pPr>
                      <a:r>
                        <a:rPr kumimoji="0" lang="ar-SA" sz="1600" b="0" i="0" u="none" strike="noStrike" cap="none" normalizeH="0" baseline="0" smtClean="0">
                          <a:ln>
                            <a:noFill/>
                          </a:ln>
                          <a:solidFill>
                            <a:schemeClr val="tx1"/>
                          </a:solidFill>
                          <a:effectLst/>
                          <a:latin typeface="Times New Roman" pitchFamily="18" charset="0"/>
                        </a:rPr>
                        <a:t> كالروح والبداية والنهاية</a:t>
                      </a:r>
                      <a:endParaRPr kumimoji="0" lang="en-U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34929" name="Group 113"/>
          <p:cNvGraphicFramePr>
            <a:graphicFrameLocks noGrp="1"/>
          </p:cNvGraphicFramePr>
          <p:nvPr/>
        </p:nvGraphicFramePr>
        <p:xfrm>
          <a:off x="1447800" y="1905000"/>
          <a:ext cx="4343400" cy="1600200"/>
        </p:xfrm>
        <a:graphic>
          <a:graphicData uri="http://schemas.openxmlformats.org/drawingml/2006/table">
            <a:tbl>
              <a:tblPr rtl="1"/>
              <a:tblGrid>
                <a:gridCol w="4343400"/>
              </a:tblGrid>
              <a:tr h="160020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Times New Roman" pitchFamily="18" charset="0"/>
                        </a:rPr>
                        <a:t>الحدس او الفطرة او الحاسة السادسة </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rPr>
                        <a:t>هو اساس المعرفة ومصدرها الوحيد .</a:t>
                      </a:r>
                      <a:endParaRPr kumimoji="0" lang="en-US" sz="2000" b="0" i="0" u="none" strike="noStrike" cap="none" normalizeH="0" baseline="0" smtClean="0">
                        <a:ln>
                          <a:noFill/>
                        </a:ln>
                        <a:solidFill>
                          <a:schemeClr val="tx1"/>
                        </a:solidFill>
                        <a:effectLst/>
                        <a:latin typeface="Times New Roman" pitchFamily="18" charset="0"/>
                      </a:endParaRP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9717" name="AutoShape 115"/>
          <p:cNvSpPr>
            <a:spLocks noChangeArrowheads="1"/>
          </p:cNvSpPr>
          <p:nvPr/>
        </p:nvSpPr>
        <p:spPr bwMode="auto">
          <a:xfrm rot="-10788697">
            <a:off x="1600200" y="760413"/>
            <a:ext cx="3733800" cy="1068387"/>
          </a:xfrm>
          <a:prstGeom prst="triangle">
            <a:avLst>
              <a:gd name="adj" fmla="val 50000"/>
            </a:avLst>
          </a:prstGeom>
          <a:solidFill>
            <a:srgbClr val="CCECFF"/>
          </a:solidFill>
          <a:ln w="9525">
            <a:solidFill>
              <a:schemeClr val="tx1"/>
            </a:solidFill>
            <a:miter lim="800000"/>
            <a:headEnd/>
            <a:tailEnd/>
          </a:ln>
        </p:spPr>
        <p:txBody>
          <a:bodyPr rot="10800000" wrap="none" anchor="ctr"/>
          <a:lstStyle/>
          <a:p>
            <a:pPr algn="ctr"/>
            <a:r>
              <a:rPr lang="ar-SA" sz="2400" b="1"/>
              <a:t>الحدس</a:t>
            </a:r>
            <a:endParaRPr lang="en-US" sz="2400" b="1"/>
          </a:p>
        </p:txBody>
      </p:sp>
      <p:sp>
        <p:nvSpPr>
          <p:cNvPr id="29718" name="AutoShape 116"/>
          <p:cNvSpPr>
            <a:spLocks noChangeArrowheads="1"/>
          </p:cNvSpPr>
          <p:nvPr/>
        </p:nvSpPr>
        <p:spPr bwMode="auto">
          <a:xfrm rot="-10788697">
            <a:off x="1600200" y="4572000"/>
            <a:ext cx="3810000" cy="1143000"/>
          </a:xfrm>
          <a:prstGeom prst="triangle">
            <a:avLst>
              <a:gd name="adj" fmla="val 50000"/>
            </a:avLst>
          </a:prstGeom>
          <a:solidFill>
            <a:srgbClr val="CCECFF"/>
          </a:solidFill>
          <a:ln w="9525">
            <a:solidFill>
              <a:schemeClr val="tx1"/>
            </a:solidFill>
            <a:miter lim="800000"/>
            <a:headEnd/>
            <a:tailEnd/>
          </a:ln>
        </p:spPr>
        <p:txBody>
          <a:bodyPr rot="10800000" wrap="none" anchor="ctr"/>
          <a:lstStyle/>
          <a:p>
            <a:pPr algn="ctr"/>
            <a:r>
              <a:rPr lang="ar-SA" sz="2400" b="1"/>
              <a:t>التسليم بالغيب</a:t>
            </a:r>
            <a:endParaRPr lang="en-US" sz="2400" b="1"/>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عنصر نائب لرقم الشريحة 3"/>
          <p:cNvSpPr>
            <a:spLocks noGrp="1"/>
          </p:cNvSpPr>
          <p:nvPr>
            <p:ph type="sldNum" sz="quarter" idx="12"/>
          </p:nvPr>
        </p:nvSpPr>
        <p:spPr>
          <a:noFill/>
        </p:spPr>
        <p:txBody>
          <a:bodyPr/>
          <a:lstStyle/>
          <a:p>
            <a:fld id="{C666D5A1-77C7-486C-9C8B-A4E3BBCB096C}" type="slidenum">
              <a:rPr lang="ar-SA"/>
              <a:pPr/>
              <a:t>29</a:t>
            </a:fld>
            <a:endParaRPr lang="en-US"/>
          </a:p>
        </p:txBody>
      </p:sp>
      <p:sp>
        <p:nvSpPr>
          <p:cNvPr id="30723" name="Text Box 3"/>
          <p:cNvSpPr txBox="1">
            <a:spLocks noChangeArrowheads="1"/>
          </p:cNvSpPr>
          <p:nvPr/>
        </p:nvSpPr>
        <p:spPr bwMode="auto">
          <a:xfrm>
            <a:off x="533400" y="228600"/>
            <a:ext cx="5715000" cy="1311275"/>
          </a:xfrm>
          <a:prstGeom prst="rect">
            <a:avLst/>
          </a:prstGeom>
          <a:noFill/>
          <a:ln w="9525">
            <a:noFill/>
            <a:miter lim="800000"/>
            <a:headEnd/>
            <a:tailEnd/>
          </a:ln>
        </p:spPr>
        <p:txBody>
          <a:bodyPr>
            <a:spAutoFit/>
          </a:bodyPr>
          <a:lstStyle/>
          <a:p>
            <a:pPr algn="ctr">
              <a:spcBef>
                <a:spcPct val="50000"/>
              </a:spcBef>
            </a:pPr>
            <a:r>
              <a:rPr lang="ar-SA" sz="3200">
                <a:cs typeface="Andalus" pitchFamily="2" charset="-78"/>
              </a:rPr>
              <a:t>ألغاز تعجز عن حلّها</a:t>
            </a:r>
          </a:p>
          <a:p>
            <a:pPr algn="ctr">
              <a:spcBef>
                <a:spcPct val="50000"/>
              </a:spcBef>
            </a:pPr>
            <a:r>
              <a:rPr lang="ar-SA" sz="3200">
                <a:cs typeface="Andalus" pitchFamily="2" charset="-78"/>
              </a:rPr>
              <a:t>الحواس والعقل والحدس</a:t>
            </a:r>
            <a:endParaRPr lang="en-US" sz="3200">
              <a:cs typeface="Andalus" pitchFamily="2" charset="-78"/>
            </a:endParaRPr>
          </a:p>
        </p:txBody>
      </p:sp>
      <p:sp>
        <p:nvSpPr>
          <p:cNvPr id="36868" name="Rectangle 4"/>
          <p:cNvSpPr>
            <a:spLocks noChangeArrowheads="1"/>
          </p:cNvSpPr>
          <p:nvPr/>
        </p:nvSpPr>
        <p:spPr bwMode="auto">
          <a:xfrm>
            <a:off x="609600" y="2057400"/>
            <a:ext cx="4343400" cy="990600"/>
          </a:xfrm>
          <a:prstGeom prst="rect">
            <a:avLst/>
          </a:prstGeom>
          <a:solidFill>
            <a:srgbClr val="DDDDDD"/>
          </a:solidFill>
          <a:ln w="9525">
            <a:solidFill>
              <a:schemeClr val="tx1"/>
            </a:solidFill>
            <a:miter lim="800000"/>
            <a:headEnd/>
            <a:tailEnd/>
          </a:ln>
          <a:effectLst>
            <a:outerShdw dist="107763" dir="18900000" algn="ctr" rotWithShape="0">
              <a:schemeClr val="bg2"/>
            </a:outerShdw>
          </a:effectLst>
        </p:spPr>
        <p:txBody>
          <a:bodyPr wrap="none" anchor="ctr"/>
          <a:lstStyle/>
          <a:p>
            <a:pPr algn="ctr">
              <a:defRPr/>
            </a:pPr>
            <a:r>
              <a:rPr lang="ar-SA" b="1" u="sng"/>
              <a:t>طبيعة الزمان:</a:t>
            </a:r>
          </a:p>
          <a:p>
            <a:pPr algn="ctr">
              <a:defRPr/>
            </a:pPr>
            <a:r>
              <a:rPr lang="ar-SA"/>
              <a:t>ما قبل الزمان  -- ما بعد الزمان</a:t>
            </a:r>
            <a:endParaRPr lang="en-US"/>
          </a:p>
        </p:txBody>
      </p:sp>
      <p:sp>
        <p:nvSpPr>
          <p:cNvPr id="36869" name="Rectangle 5"/>
          <p:cNvSpPr>
            <a:spLocks noChangeArrowheads="1"/>
          </p:cNvSpPr>
          <p:nvPr/>
        </p:nvSpPr>
        <p:spPr bwMode="auto">
          <a:xfrm>
            <a:off x="609600" y="3505200"/>
            <a:ext cx="4343400" cy="990600"/>
          </a:xfrm>
          <a:prstGeom prst="rect">
            <a:avLst/>
          </a:prstGeom>
          <a:solidFill>
            <a:srgbClr val="DDDDDD"/>
          </a:solidFill>
          <a:ln w="9525">
            <a:solidFill>
              <a:schemeClr val="tx1"/>
            </a:solidFill>
            <a:miter lim="800000"/>
            <a:headEnd/>
            <a:tailEnd/>
          </a:ln>
          <a:effectLst>
            <a:outerShdw dist="107763" dir="18900000" algn="ctr" rotWithShape="0">
              <a:schemeClr val="bg2"/>
            </a:outerShdw>
          </a:effectLst>
        </p:spPr>
        <p:txBody>
          <a:bodyPr wrap="none" anchor="ctr"/>
          <a:lstStyle/>
          <a:p>
            <a:pPr algn="ctr">
              <a:defRPr/>
            </a:pPr>
            <a:r>
              <a:rPr lang="ar-SA" b="1" u="sng"/>
              <a:t>ابعاد المكان:</a:t>
            </a:r>
          </a:p>
          <a:p>
            <a:pPr algn="ctr">
              <a:defRPr/>
            </a:pPr>
            <a:r>
              <a:rPr lang="ar-SA"/>
              <a:t>ما امام المكان  -- ما خلف المكان </a:t>
            </a:r>
          </a:p>
          <a:p>
            <a:pPr algn="ctr">
              <a:defRPr/>
            </a:pPr>
            <a:r>
              <a:rPr lang="ar-SA"/>
              <a:t>ما حول المكان</a:t>
            </a:r>
            <a:endParaRPr lang="en-US"/>
          </a:p>
        </p:txBody>
      </p:sp>
      <p:sp>
        <p:nvSpPr>
          <p:cNvPr id="36870" name="Rectangle 6"/>
          <p:cNvSpPr>
            <a:spLocks noChangeArrowheads="1"/>
          </p:cNvSpPr>
          <p:nvPr/>
        </p:nvSpPr>
        <p:spPr bwMode="auto">
          <a:xfrm>
            <a:off x="609600" y="5105400"/>
            <a:ext cx="4343400" cy="990600"/>
          </a:xfrm>
          <a:prstGeom prst="rect">
            <a:avLst/>
          </a:prstGeom>
          <a:solidFill>
            <a:srgbClr val="DDDDDD"/>
          </a:solidFill>
          <a:ln w="9525">
            <a:solidFill>
              <a:schemeClr val="tx1"/>
            </a:solidFill>
            <a:miter lim="800000"/>
            <a:headEnd/>
            <a:tailEnd/>
          </a:ln>
          <a:effectLst>
            <a:outerShdw dist="107763" dir="18900000" algn="ctr" rotWithShape="0">
              <a:schemeClr val="bg2"/>
            </a:outerShdw>
          </a:effectLst>
        </p:spPr>
        <p:txBody>
          <a:bodyPr wrap="none" anchor="ctr"/>
          <a:lstStyle/>
          <a:p>
            <a:pPr algn="ctr">
              <a:defRPr/>
            </a:pPr>
            <a:r>
              <a:rPr lang="ar-SA" b="1" u="sng"/>
              <a:t>كيفية الخلق:</a:t>
            </a:r>
          </a:p>
          <a:p>
            <a:pPr algn="ctr">
              <a:defRPr/>
            </a:pPr>
            <a:r>
              <a:rPr lang="ar-SA"/>
              <a:t>بداية الخلق  -- نهاية الخلق</a:t>
            </a:r>
            <a:endParaRPr lang="en-US"/>
          </a:p>
        </p:txBody>
      </p:sp>
      <p:sp>
        <p:nvSpPr>
          <p:cNvPr id="36871" name="AutoShape 7"/>
          <p:cNvSpPr>
            <a:spLocks noChangeArrowheads="1"/>
          </p:cNvSpPr>
          <p:nvPr/>
        </p:nvSpPr>
        <p:spPr bwMode="auto">
          <a:xfrm rot="9108897">
            <a:off x="5029200" y="1603375"/>
            <a:ext cx="1577975" cy="9144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99"/>
          </a:solidFill>
          <a:ln w="9525">
            <a:solidFill>
              <a:schemeClr val="tx1"/>
            </a:solidFill>
            <a:miter lim="800000"/>
            <a:headEnd/>
            <a:tailEnd/>
          </a:ln>
          <a:effectLst>
            <a:outerShdw dist="107763" dir="18900000" algn="ctr" rotWithShape="0">
              <a:schemeClr val="bg2"/>
            </a:outerShdw>
          </a:effectLst>
        </p:spPr>
        <p:txBody>
          <a:bodyPr rot="10800000" wrap="none" anchor="ctr"/>
          <a:lstStyle/>
          <a:p>
            <a:pPr algn="ctr">
              <a:defRPr/>
            </a:pPr>
            <a:r>
              <a:rPr lang="ar-SA" b="1"/>
              <a:t>لغز الزمان</a:t>
            </a:r>
            <a:endParaRPr lang="en-US" b="1"/>
          </a:p>
        </p:txBody>
      </p:sp>
      <p:sp>
        <p:nvSpPr>
          <p:cNvPr id="36872" name="AutoShape 8"/>
          <p:cNvSpPr>
            <a:spLocks noChangeArrowheads="1"/>
          </p:cNvSpPr>
          <p:nvPr/>
        </p:nvSpPr>
        <p:spPr bwMode="auto">
          <a:xfrm rot="9108897">
            <a:off x="5105400" y="3200400"/>
            <a:ext cx="1577975" cy="9144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99"/>
          </a:solidFill>
          <a:ln w="9525">
            <a:solidFill>
              <a:schemeClr val="tx1"/>
            </a:solidFill>
            <a:miter lim="800000"/>
            <a:headEnd/>
            <a:tailEnd/>
          </a:ln>
          <a:effectLst>
            <a:outerShdw dist="107763" dir="18900000" algn="ctr" rotWithShape="0">
              <a:schemeClr val="bg2"/>
            </a:outerShdw>
          </a:effectLst>
        </p:spPr>
        <p:txBody>
          <a:bodyPr rot="10800000" wrap="none" anchor="ctr"/>
          <a:lstStyle/>
          <a:p>
            <a:pPr algn="ctr">
              <a:defRPr/>
            </a:pPr>
            <a:r>
              <a:rPr lang="ar-SA" b="1"/>
              <a:t>لغز المكان</a:t>
            </a:r>
            <a:endParaRPr lang="en-US" b="1"/>
          </a:p>
        </p:txBody>
      </p:sp>
      <p:sp>
        <p:nvSpPr>
          <p:cNvPr id="36873" name="AutoShape 9"/>
          <p:cNvSpPr>
            <a:spLocks noChangeArrowheads="1"/>
          </p:cNvSpPr>
          <p:nvPr/>
        </p:nvSpPr>
        <p:spPr bwMode="auto">
          <a:xfrm rot="9108897">
            <a:off x="5105400" y="4800600"/>
            <a:ext cx="1577975" cy="9144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99"/>
          </a:solidFill>
          <a:ln w="9525">
            <a:solidFill>
              <a:schemeClr val="tx1"/>
            </a:solidFill>
            <a:miter lim="800000"/>
            <a:headEnd/>
            <a:tailEnd/>
          </a:ln>
          <a:effectLst>
            <a:outerShdw dist="107763" dir="18900000" algn="ctr" rotWithShape="0">
              <a:schemeClr val="bg2"/>
            </a:outerShdw>
          </a:effectLst>
        </p:spPr>
        <p:txBody>
          <a:bodyPr rot="10800000" wrap="none" anchor="ctr"/>
          <a:lstStyle/>
          <a:p>
            <a:pPr algn="ctr">
              <a:defRPr/>
            </a:pPr>
            <a:r>
              <a:rPr lang="ar-SA" b="1"/>
              <a:t>لغز الخلق</a:t>
            </a:r>
            <a:endParaRPr lang="en-US" b="1"/>
          </a:p>
        </p:txBody>
      </p:sp>
      <p:sp>
        <p:nvSpPr>
          <p:cNvPr id="30730" name="Text Box 10"/>
          <p:cNvSpPr txBox="1">
            <a:spLocks noChangeArrowheads="1"/>
          </p:cNvSpPr>
          <p:nvPr/>
        </p:nvSpPr>
        <p:spPr bwMode="auto">
          <a:xfrm>
            <a:off x="457200" y="6400800"/>
            <a:ext cx="6096000" cy="2406650"/>
          </a:xfrm>
          <a:prstGeom prst="rect">
            <a:avLst/>
          </a:prstGeom>
          <a:noFill/>
          <a:ln w="9525">
            <a:noFill/>
            <a:miter lim="800000"/>
            <a:headEnd/>
            <a:tailEnd/>
          </a:ln>
        </p:spPr>
        <p:txBody>
          <a:bodyPr>
            <a:spAutoFit/>
          </a:bodyPr>
          <a:lstStyle/>
          <a:p>
            <a:pPr algn="ctr">
              <a:spcBef>
                <a:spcPct val="50000"/>
              </a:spcBef>
            </a:pPr>
            <a:r>
              <a:rPr lang="ar-SA" sz="2400" b="1" i="1"/>
              <a:t>وحيث تنتهي الوسائل كلها الى العجز الكامل في معرفة حل هذه الألغاز, يبدأ دور الايمان والتسليم بوجود إله مدبر واحد, سميع , بصير, حكيم , لا يشوبه نقص.</a:t>
            </a:r>
          </a:p>
          <a:p>
            <a:pPr algn="ctr">
              <a:spcBef>
                <a:spcPct val="50000"/>
              </a:spcBef>
            </a:pPr>
            <a:r>
              <a:rPr lang="ar-SA" sz="3200" b="1" i="1"/>
              <a:t>فلنترك وساءلنا العاجزة ولنسلم له في حل هذه الالغاز.</a:t>
            </a:r>
            <a:endParaRPr lang="en-US" sz="3200" b="1" i="1"/>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عنصر نائب لرقم الشريحة 3"/>
          <p:cNvSpPr>
            <a:spLocks noGrp="1"/>
          </p:cNvSpPr>
          <p:nvPr>
            <p:ph type="sldNum" sz="quarter" idx="12"/>
          </p:nvPr>
        </p:nvSpPr>
        <p:spPr>
          <a:noFill/>
        </p:spPr>
        <p:txBody>
          <a:bodyPr/>
          <a:lstStyle/>
          <a:p>
            <a:fld id="{3DA83E97-E075-4EAE-9A15-EDD449BA49A9}" type="slidenum">
              <a:rPr lang="ar-SA"/>
              <a:pPr/>
              <a:t>3</a:t>
            </a:fld>
            <a:endParaRPr lang="en-US"/>
          </a:p>
        </p:txBody>
      </p:sp>
      <p:graphicFrame>
        <p:nvGraphicFramePr>
          <p:cNvPr id="17" name="Object 13"/>
          <p:cNvGraphicFramePr>
            <a:graphicFrameLocks noChangeAspect="1"/>
          </p:cNvGraphicFramePr>
          <p:nvPr/>
        </p:nvGraphicFramePr>
        <p:xfrm>
          <a:off x="1285875" y="609600"/>
          <a:ext cx="4505325" cy="2600325"/>
        </p:xfrm>
        <a:graphic>
          <a:graphicData uri="http://schemas.openxmlformats.org/drawingml/2006/chart">
            <c:chart xmlns:c="http://schemas.openxmlformats.org/drawingml/2006/chart" xmlns:r="http://schemas.openxmlformats.org/officeDocument/2006/relationships" r:id="rId2"/>
          </a:graphicData>
        </a:graphic>
      </p:graphicFrame>
      <p:sp>
        <p:nvSpPr>
          <p:cNvPr id="1028" name="AutoShape 24"/>
          <p:cNvSpPr>
            <a:spLocks noChangeArrowheads="1"/>
          </p:cNvSpPr>
          <p:nvPr/>
        </p:nvSpPr>
        <p:spPr bwMode="auto">
          <a:xfrm>
            <a:off x="1600200" y="1981200"/>
            <a:ext cx="3200400" cy="2971800"/>
          </a:xfrm>
          <a:prstGeom prst="sun">
            <a:avLst>
              <a:gd name="adj" fmla="val 27778"/>
            </a:avLst>
          </a:prstGeom>
          <a:solidFill>
            <a:schemeClr val="folHlink"/>
          </a:solidFill>
          <a:ln w="9525">
            <a:solidFill>
              <a:schemeClr val="tx1"/>
            </a:solidFill>
            <a:miter lim="800000"/>
            <a:headEnd/>
            <a:tailEnd/>
          </a:ln>
        </p:spPr>
        <p:txBody>
          <a:bodyPr wrap="none" anchor="ctr"/>
          <a:lstStyle/>
          <a:p>
            <a:pPr algn="ctr"/>
            <a:r>
              <a:rPr lang="ar-SA" sz="3200" b="1"/>
              <a:t>القيادة</a:t>
            </a:r>
            <a:endParaRPr lang="en-US" sz="3200" b="1"/>
          </a:p>
        </p:txBody>
      </p:sp>
      <p:cxnSp>
        <p:nvCxnSpPr>
          <p:cNvPr id="1029" name="AutoShape 26"/>
          <p:cNvCxnSpPr>
            <a:cxnSpLocks noChangeShapeType="1"/>
            <a:stCxn id="1037" idx="2"/>
          </p:cNvCxnSpPr>
          <p:nvPr/>
        </p:nvCxnSpPr>
        <p:spPr bwMode="auto">
          <a:xfrm rot="16200000" flipH="1">
            <a:off x="3048000" y="5791200"/>
            <a:ext cx="2743200" cy="2133600"/>
          </a:xfrm>
          <a:prstGeom prst="curvedConnector3">
            <a:avLst>
              <a:gd name="adj1" fmla="val 50000"/>
            </a:avLst>
          </a:prstGeom>
          <a:noFill/>
          <a:ln w="9525">
            <a:solidFill>
              <a:schemeClr val="tx1"/>
            </a:solidFill>
            <a:round/>
            <a:headEnd/>
            <a:tailEnd/>
          </a:ln>
        </p:spPr>
      </p:cxnSp>
      <p:cxnSp>
        <p:nvCxnSpPr>
          <p:cNvPr id="1030" name="AutoShape 27"/>
          <p:cNvCxnSpPr>
            <a:cxnSpLocks noChangeShapeType="1"/>
            <a:stCxn id="1037" idx="2"/>
          </p:cNvCxnSpPr>
          <p:nvPr/>
        </p:nvCxnSpPr>
        <p:spPr bwMode="auto">
          <a:xfrm rot="16200000" flipH="1">
            <a:off x="2743200" y="6096000"/>
            <a:ext cx="2667000" cy="1447800"/>
          </a:xfrm>
          <a:prstGeom prst="curvedConnector3">
            <a:avLst>
              <a:gd name="adj1" fmla="val 50000"/>
            </a:avLst>
          </a:prstGeom>
          <a:noFill/>
          <a:ln w="9525">
            <a:solidFill>
              <a:schemeClr val="tx1"/>
            </a:solidFill>
            <a:round/>
            <a:headEnd/>
            <a:tailEnd/>
          </a:ln>
        </p:spPr>
      </p:cxnSp>
      <p:sp>
        <p:nvSpPr>
          <p:cNvPr id="1031" name="Line 28"/>
          <p:cNvSpPr>
            <a:spLocks noChangeShapeType="1"/>
          </p:cNvSpPr>
          <p:nvPr/>
        </p:nvSpPr>
        <p:spPr bwMode="auto">
          <a:xfrm flipV="1">
            <a:off x="0" y="7772400"/>
            <a:ext cx="6858000" cy="304800"/>
          </a:xfrm>
          <a:prstGeom prst="line">
            <a:avLst/>
          </a:prstGeom>
          <a:noFill/>
          <a:ln w="9525">
            <a:solidFill>
              <a:schemeClr val="tx1"/>
            </a:solidFill>
            <a:round/>
            <a:headEnd/>
            <a:tailEnd/>
          </a:ln>
        </p:spPr>
        <p:txBody>
          <a:bodyPr/>
          <a:lstStyle/>
          <a:p>
            <a:endParaRPr lang="en-US"/>
          </a:p>
        </p:txBody>
      </p:sp>
      <p:sp>
        <p:nvSpPr>
          <p:cNvPr id="1032" name="Line 29"/>
          <p:cNvSpPr>
            <a:spLocks noChangeShapeType="1"/>
          </p:cNvSpPr>
          <p:nvPr/>
        </p:nvSpPr>
        <p:spPr bwMode="auto">
          <a:xfrm flipV="1">
            <a:off x="0" y="8229600"/>
            <a:ext cx="6858000" cy="76200"/>
          </a:xfrm>
          <a:prstGeom prst="line">
            <a:avLst/>
          </a:prstGeom>
          <a:noFill/>
          <a:ln w="9525">
            <a:solidFill>
              <a:schemeClr val="tx1"/>
            </a:solidFill>
            <a:round/>
            <a:headEnd/>
            <a:tailEnd/>
          </a:ln>
        </p:spPr>
        <p:txBody>
          <a:bodyPr/>
          <a:lstStyle/>
          <a:p>
            <a:endParaRPr lang="en-US"/>
          </a:p>
        </p:txBody>
      </p:sp>
      <p:sp>
        <p:nvSpPr>
          <p:cNvPr id="1033" name="WordArt 42"/>
          <p:cNvSpPr>
            <a:spLocks noChangeArrowheads="1" noChangeShapeType="1" noTextEdit="1"/>
          </p:cNvSpPr>
          <p:nvPr/>
        </p:nvSpPr>
        <p:spPr bwMode="auto">
          <a:xfrm>
            <a:off x="2514600" y="1219200"/>
            <a:ext cx="1295400" cy="685800"/>
          </a:xfrm>
          <a:prstGeom prst="rect">
            <a:avLst/>
          </a:prstGeom>
        </p:spPr>
        <p:txBody>
          <a:bodyPr wrap="none" fromWordArt="1">
            <a:prstTxWarp prst="textChevron">
              <a:avLst>
                <a:gd name="adj" fmla="val 30653"/>
              </a:avLst>
            </a:prstTxWarp>
          </a:bodyPr>
          <a:lstStyle/>
          <a:p>
            <a:pPr algn="ctr"/>
            <a:r>
              <a:rPr lang="ar-EG" sz="2400" kern="10">
                <a:ln w="9525">
                  <a:solidFill>
                    <a:srgbClr val="000000"/>
                  </a:solidFill>
                  <a:round/>
                  <a:headEnd/>
                  <a:tailEnd/>
                </a:ln>
                <a:solidFill>
                  <a:srgbClr val="FF0000"/>
                </a:solidFill>
                <a:cs typeface="Arabic Transparent"/>
              </a:rPr>
              <a:t>التخطيط</a:t>
            </a:r>
            <a:endParaRPr lang="en-US" sz="2400" kern="10">
              <a:ln w="9525">
                <a:solidFill>
                  <a:srgbClr val="000000"/>
                </a:solidFill>
                <a:round/>
                <a:headEnd/>
                <a:tailEnd/>
              </a:ln>
              <a:solidFill>
                <a:srgbClr val="FF0000"/>
              </a:solidFill>
              <a:cs typeface="Arabic Transparent"/>
            </a:endParaRPr>
          </a:p>
        </p:txBody>
      </p:sp>
      <p:sp>
        <p:nvSpPr>
          <p:cNvPr id="1034" name="WordArt 43"/>
          <p:cNvSpPr>
            <a:spLocks noChangeArrowheads="1" noChangeShapeType="1" noTextEdit="1"/>
          </p:cNvSpPr>
          <p:nvPr/>
        </p:nvSpPr>
        <p:spPr bwMode="auto">
          <a:xfrm rot="-3255901">
            <a:off x="1326357" y="1704181"/>
            <a:ext cx="779462" cy="993775"/>
          </a:xfrm>
          <a:prstGeom prst="rect">
            <a:avLst/>
          </a:prstGeom>
        </p:spPr>
        <p:txBody>
          <a:bodyPr wrap="none" fromWordArt="1">
            <a:prstTxWarp prst="textChevron">
              <a:avLst>
                <a:gd name="adj" fmla="val 20431"/>
              </a:avLst>
            </a:prstTxWarp>
          </a:bodyPr>
          <a:lstStyle/>
          <a:p>
            <a:pPr algn="ctr"/>
            <a:r>
              <a:rPr lang="ar-EG" sz="2400" kern="10">
                <a:ln w="9525">
                  <a:solidFill>
                    <a:srgbClr val="000000"/>
                  </a:solidFill>
                  <a:round/>
                  <a:headEnd/>
                  <a:tailEnd/>
                </a:ln>
                <a:solidFill>
                  <a:srgbClr val="FF0000"/>
                </a:solidFill>
                <a:latin typeface="Arial"/>
                <a:cs typeface="Arial"/>
              </a:rPr>
              <a:t>التنظيم</a:t>
            </a:r>
            <a:endParaRPr lang="en-US" sz="2400" kern="10">
              <a:ln w="9525">
                <a:solidFill>
                  <a:srgbClr val="000000"/>
                </a:solidFill>
                <a:round/>
                <a:headEnd/>
                <a:tailEnd/>
              </a:ln>
              <a:solidFill>
                <a:srgbClr val="FF0000"/>
              </a:solidFill>
              <a:latin typeface="Arial"/>
              <a:cs typeface="Arial"/>
            </a:endParaRPr>
          </a:p>
        </p:txBody>
      </p:sp>
      <p:sp>
        <p:nvSpPr>
          <p:cNvPr id="1035" name="WordArt 44"/>
          <p:cNvSpPr>
            <a:spLocks noChangeArrowheads="1" noChangeShapeType="1" noTextEdit="1"/>
          </p:cNvSpPr>
          <p:nvPr/>
        </p:nvSpPr>
        <p:spPr bwMode="auto">
          <a:xfrm rot="5352784">
            <a:off x="950913" y="3162300"/>
            <a:ext cx="1144587" cy="608013"/>
          </a:xfrm>
          <a:prstGeom prst="rect">
            <a:avLst/>
          </a:prstGeom>
        </p:spPr>
        <p:txBody>
          <a:bodyPr wrap="none" fromWordArt="1">
            <a:prstTxWarp prst="textCurveUp">
              <a:avLst>
                <a:gd name="adj" fmla="val 34935"/>
              </a:avLst>
            </a:prstTxWarp>
          </a:bodyPr>
          <a:lstStyle/>
          <a:p>
            <a:pPr algn="ctr"/>
            <a:r>
              <a:rPr lang="ar-EG" kern="10">
                <a:ln w="9525">
                  <a:solidFill>
                    <a:srgbClr val="000000"/>
                  </a:solidFill>
                  <a:round/>
                  <a:headEnd/>
                  <a:tailEnd/>
                </a:ln>
                <a:solidFill>
                  <a:srgbClr val="FF9900"/>
                </a:solidFill>
                <a:latin typeface="Arial"/>
                <a:cs typeface="Arial"/>
              </a:rPr>
              <a:t>التنسيق</a:t>
            </a:r>
            <a:endParaRPr lang="en-US" kern="10">
              <a:ln w="9525">
                <a:solidFill>
                  <a:srgbClr val="000000"/>
                </a:solidFill>
                <a:round/>
                <a:headEnd/>
                <a:tailEnd/>
              </a:ln>
              <a:solidFill>
                <a:srgbClr val="FF9900"/>
              </a:solidFill>
              <a:latin typeface="Arial"/>
              <a:cs typeface="Arial"/>
            </a:endParaRPr>
          </a:p>
        </p:txBody>
      </p:sp>
      <p:sp>
        <p:nvSpPr>
          <p:cNvPr id="1036" name="WordArt 45"/>
          <p:cNvSpPr>
            <a:spLocks noChangeArrowheads="1" noChangeShapeType="1" noTextEdit="1"/>
          </p:cNvSpPr>
          <p:nvPr/>
        </p:nvSpPr>
        <p:spPr bwMode="auto">
          <a:xfrm rot="1570331">
            <a:off x="1633538" y="4419600"/>
            <a:ext cx="804862" cy="685800"/>
          </a:xfrm>
          <a:prstGeom prst="rect">
            <a:avLst/>
          </a:prstGeom>
        </p:spPr>
        <p:txBody>
          <a:bodyPr wrap="none" fromWordArt="1">
            <a:prstTxWarp prst="textCurveDown">
              <a:avLst>
                <a:gd name="adj" fmla="val 43477"/>
              </a:avLst>
            </a:prstTxWarp>
          </a:bodyPr>
          <a:lstStyle/>
          <a:p>
            <a:pPr algn="ctr"/>
            <a:r>
              <a:rPr lang="ar-EG" kern="10">
                <a:ln w="9525">
                  <a:solidFill>
                    <a:srgbClr val="000000"/>
                  </a:solidFill>
                  <a:round/>
                  <a:headEnd/>
                  <a:tailEnd/>
                </a:ln>
                <a:solidFill>
                  <a:srgbClr val="008000"/>
                </a:solidFill>
                <a:latin typeface="Arial"/>
                <a:cs typeface="Arial"/>
              </a:rPr>
              <a:t>التوجيه</a:t>
            </a:r>
            <a:endParaRPr lang="en-US" kern="10">
              <a:ln w="9525">
                <a:solidFill>
                  <a:srgbClr val="000000"/>
                </a:solidFill>
                <a:round/>
                <a:headEnd/>
                <a:tailEnd/>
              </a:ln>
              <a:solidFill>
                <a:srgbClr val="008000"/>
              </a:solidFill>
              <a:latin typeface="Arial"/>
              <a:cs typeface="Arial"/>
            </a:endParaRPr>
          </a:p>
        </p:txBody>
      </p:sp>
      <p:sp>
        <p:nvSpPr>
          <p:cNvPr id="1037" name="WordArt 46"/>
          <p:cNvSpPr>
            <a:spLocks noChangeArrowheads="1" noChangeShapeType="1" noTextEdit="1"/>
          </p:cNvSpPr>
          <p:nvPr/>
        </p:nvSpPr>
        <p:spPr bwMode="auto">
          <a:xfrm>
            <a:off x="2743200" y="4876800"/>
            <a:ext cx="1219200" cy="609600"/>
          </a:xfrm>
          <a:prstGeom prst="rect">
            <a:avLst/>
          </a:prstGeom>
        </p:spPr>
        <p:txBody>
          <a:bodyPr wrap="none" fromWordArt="1">
            <a:prstTxWarp prst="textCanDown">
              <a:avLst>
                <a:gd name="adj" fmla="val 33333"/>
              </a:avLst>
            </a:prstTxWarp>
          </a:bodyPr>
          <a:lstStyle/>
          <a:p>
            <a:pPr algn="ctr"/>
            <a:r>
              <a:rPr lang="ar-EG" kern="10">
                <a:ln w="9525">
                  <a:solidFill>
                    <a:srgbClr val="000000"/>
                  </a:solidFill>
                  <a:round/>
                  <a:headEnd/>
                  <a:tailEnd/>
                </a:ln>
                <a:solidFill>
                  <a:srgbClr val="FF0000"/>
                </a:solidFill>
                <a:latin typeface="Arial"/>
                <a:cs typeface="Arial"/>
              </a:rPr>
              <a:t>الرقابة</a:t>
            </a:r>
            <a:endParaRPr lang="en-US" kern="10">
              <a:ln w="9525">
                <a:solidFill>
                  <a:srgbClr val="000000"/>
                </a:solidFill>
                <a:round/>
                <a:headEnd/>
                <a:tailEnd/>
              </a:ln>
              <a:solidFill>
                <a:srgbClr val="FF0000"/>
              </a:solidFill>
              <a:latin typeface="Arial"/>
              <a:cs typeface="Arial"/>
            </a:endParaRPr>
          </a:p>
        </p:txBody>
      </p:sp>
      <p:sp>
        <p:nvSpPr>
          <p:cNvPr id="1038" name="WordArt 47"/>
          <p:cNvSpPr>
            <a:spLocks noChangeArrowheads="1" noChangeShapeType="1" noTextEdit="1"/>
          </p:cNvSpPr>
          <p:nvPr/>
        </p:nvSpPr>
        <p:spPr bwMode="auto">
          <a:xfrm rot="-2903648">
            <a:off x="4069557" y="4145756"/>
            <a:ext cx="1149350" cy="769937"/>
          </a:xfrm>
          <a:prstGeom prst="rect">
            <a:avLst/>
          </a:prstGeom>
        </p:spPr>
        <p:txBody>
          <a:bodyPr wrap="none" fromWordArt="1">
            <a:prstTxWarp prst="textCanDown">
              <a:avLst>
                <a:gd name="adj" fmla="val 33333"/>
              </a:avLst>
            </a:prstTxWarp>
          </a:bodyPr>
          <a:lstStyle/>
          <a:p>
            <a:pPr algn="ctr"/>
            <a:r>
              <a:rPr lang="ar-EG" kern="10">
                <a:ln w="9525">
                  <a:solidFill>
                    <a:srgbClr val="000000"/>
                  </a:solidFill>
                  <a:round/>
                  <a:headEnd/>
                  <a:tailEnd/>
                </a:ln>
                <a:solidFill>
                  <a:srgbClr val="99CC00"/>
                </a:solidFill>
                <a:cs typeface="Arabic Transparent"/>
              </a:rPr>
              <a:t>تقييم الاداء</a:t>
            </a:r>
            <a:endParaRPr lang="en-US" kern="10">
              <a:ln w="9525">
                <a:solidFill>
                  <a:srgbClr val="000000"/>
                </a:solidFill>
                <a:round/>
                <a:headEnd/>
                <a:tailEnd/>
              </a:ln>
              <a:solidFill>
                <a:srgbClr val="99CC00"/>
              </a:solidFill>
              <a:cs typeface="Arabic Transparent"/>
            </a:endParaRPr>
          </a:p>
        </p:txBody>
      </p:sp>
      <p:sp>
        <p:nvSpPr>
          <p:cNvPr id="1039" name="WordArt 48"/>
          <p:cNvSpPr>
            <a:spLocks noChangeArrowheads="1" noChangeShapeType="1" noTextEdit="1"/>
          </p:cNvSpPr>
          <p:nvPr/>
        </p:nvSpPr>
        <p:spPr bwMode="auto">
          <a:xfrm rot="5418325">
            <a:off x="4838700" y="2933701"/>
            <a:ext cx="915987" cy="836612"/>
          </a:xfrm>
          <a:prstGeom prst="rect">
            <a:avLst/>
          </a:prstGeom>
        </p:spPr>
        <p:txBody>
          <a:bodyPr wrap="none" fromWordArt="1">
            <a:prstTxWarp prst="textChevron">
              <a:avLst>
                <a:gd name="adj" fmla="val 25000"/>
              </a:avLst>
            </a:prstTxWarp>
          </a:bodyPr>
          <a:lstStyle/>
          <a:p>
            <a:pPr algn="ctr"/>
            <a:r>
              <a:rPr lang="ar-EG" kern="10">
                <a:ln w="9525">
                  <a:solidFill>
                    <a:srgbClr val="000000"/>
                  </a:solidFill>
                  <a:round/>
                  <a:headEnd/>
                  <a:tailEnd/>
                </a:ln>
                <a:solidFill>
                  <a:srgbClr val="993366"/>
                </a:solidFill>
                <a:cs typeface="Arabic Transparent"/>
              </a:rPr>
              <a:t>التصويب</a:t>
            </a:r>
            <a:endParaRPr lang="en-US" kern="10">
              <a:ln w="9525">
                <a:solidFill>
                  <a:srgbClr val="000000"/>
                </a:solidFill>
                <a:round/>
                <a:headEnd/>
                <a:tailEnd/>
              </a:ln>
              <a:solidFill>
                <a:srgbClr val="993366"/>
              </a:solidFill>
              <a:cs typeface="Arabic Transparent"/>
            </a:endParaRPr>
          </a:p>
        </p:txBody>
      </p:sp>
      <p:sp>
        <p:nvSpPr>
          <p:cNvPr id="1040" name="WordArt 49"/>
          <p:cNvSpPr>
            <a:spLocks noChangeArrowheads="1" noChangeShapeType="1" noTextEdit="1"/>
          </p:cNvSpPr>
          <p:nvPr/>
        </p:nvSpPr>
        <p:spPr bwMode="auto">
          <a:xfrm rot="3320919">
            <a:off x="4203700" y="1630363"/>
            <a:ext cx="1025525" cy="701675"/>
          </a:xfrm>
          <a:prstGeom prst="rect">
            <a:avLst/>
          </a:prstGeom>
        </p:spPr>
        <p:txBody>
          <a:bodyPr wrap="none" fromWordArt="1">
            <a:prstTxWarp prst="textChevron">
              <a:avLst>
                <a:gd name="adj" fmla="val 7245"/>
              </a:avLst>
            </a:prstTxWarp>
          </a:bodyPr>
          <a:lstStyle/>
          <a:p>
            <a:pPr algn="ctr"/>
            <a:r>
              <a:rPr lang="ar-EG" kern="10">
                <a:ln w="9525">
                  <a:solidFill>
                    <a:srgbClr val="000000"/>
                  </a:solidFill>
                  <a:round/>
                  <a:headEnd/>
                  <a:tailEnd/>
                </a:ln>
                <a:solidFill>
                  <a:srgbClr val="FFFF00"/>
                </a:solidFill>
                <a:cs typeface="Arabic Transparent"/>
              </a:rPr>
              <a:t>المتابعة</a:t>
            </a:r>
            <a:endParaRPr lang="en-US" kern="10">
              <a:ln w="9525">
                <a:solidFill>
                  <a:srgbClr val="000000"/>
                </a:solidFill>
                <a:round/>
                <a:headEnd/>
                <a:tailEnd/>
              </a:ln>
              <a:solidFill>
                <a:srgbClr val="FFFF00"/>
              </a:solidFill>
              <a:cs typeface="Arabic Transparent"/>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عنصر نائب لرقم الشريحة 3"/>
          <p:cNvSpPr>
            <a:spLocks noGrp="1"/>
          </p:cNvSpPr>
          <p:nvPr>
            <p:ph type="sldNum" sz="quarter" idx="12"/>
          </p:nvPr>
        </p:nvSpPr>
        <p:spPr>
          <a:noFill/>
        </p:spPr>
        <p:txBody>
          <a:bodyPr/>
          <a:lstStyle/>
          <a:p>
            <a:fld id="{B72C5AC7-D979-487F-9C34-E8D88AA1C8C2}" type="slidenum">
              <a:rPr lang="ar-SA"/>
              <a:pPr/>
              <a:t>30</a:t>
            </a:fld>
            <a:endParaRPr lang="en-US"/>
          </a:p>
        </p:txBody>
      </p:sp>
      <p:sp>
        <p:nvSpPr>
          <p:cNvPr id="31747" name="Text Box 2"/>
          <p:cNvSpPr txBox="1">
            <a:spLocks noChangeArrowheads="1"/>
          </p:cNvSpPr>
          <p:nvPr/>
        </p:nvSpPr>
        <p:spPr bwMode="auto">
          <a:xfrm>
            <a:off x="838200" y="304800"/>
            <a:ext cx="5486400" cy="579438"/>
          </a:xfrm>
          <a:prstGeom prst="rect">
            <a:avLst/>
          </a:prstGeom>
          <a:noFill/>
          <a:ln w="9525">
            <a:noFill/>
            <a:miter lim="800000"/>
            <a:headEnd/>
            <a:tailEnd/>
          </a:ln>
        </p:spPr>
        <p:txBody>
          <a:bodyPr>
            <a:spAutoFit/>
          </a:bodyPr>
          <a:lstStyle/>
          <a:p>
            <a:pPr algn="ctr">
              <a:spcBef>
                <a:spcPct val="50000"/>
              </a:spcBef>
            </a:pPr>
            <a:r>
              <a:rPr lang="ar-SA" sz="3200">
                <a:cs typeface="Andalus" pitchFamily="2" charset="-78"/>
              </a:rPr>
              <a:t>مراتب المعرفة</a:t>
            </a:r>
            <a:endParaRPr lang="en-US" sz="3200">
              <a:cs typeface="Andalus" pitchFamily="2" charset="-78"/>
            </a:endParaRPr>
          </a:p>
        </p:txBody>
      </p:sp>
      <p:sp>
        <p:nvSpPr>
          <p:cNvPr id="31748" name="AutoShape 3"/>
          <p:cNvSpPr>
            <a:spLocks noChangeArrowheads="1"/>
          </p:cNvSpPr>
          <p:nvPr/>
        </p:nvSpPr>
        <p:spPr bwMode="auto">
          <a:xfrm>
            <a:off x="0" y="1066800"/>
            <a:ext cx="6858000" cy="6705600"/>
          </a:xfrm>
          <a:prstGeom prst="flowChartExtract">
            <a:avLst/>
          </a:prstGeom>
          <a:solidFill>
            <a:srgbClr val="CCFFFF">
              <a:alpha val="50195"/>
            </a:srgbClr>
          </a:solidFill>
          <a:ln w="38100" cmpd="dbl">
            <a:solidFill>
              <a:schemeClr val="tx1"/>
            </a:solidFill>
            <a:miter lim="800000"/>
            <a:headEnd/>
            <a:tailEnd/>
          </a:ln>
        </p:spPr>
        <p:txBody>
          <a:bodyPr wrap="none" anchor="ctr"/>
          <a:lstStyle/>
          <a:p>
            <a:endParaRPr lang="en-US"/>
          </a:p>
        </p:txBody>
      </p:sp>
      <p:sp>
        <p:nvSpPr>
          <p:cNvPr id="31749" name="Text Box 4"/>
          <p:cNvSpPr txBox="1">
            <a:spLocks noChangeArrowheads="1"/>
          </p:cNvSpPr>
          <p:nvPr/>
        </p:nvSpPr>
        <p:spPr bwMode="auto">
          <a:xfrm>
            <a:off x="2971800" y="2133600"/>
            <a:ext cx="838200" cy="457200"/>
          </a:xfrm>
          <a:prstGeom prst="rect">
            <a:avLst/>
          </a:prstGeom>
          <a:noFill/>
          <a:ln w="9525">
            <a:noFill/>
            <a:miter lim="800000"/>
            <a:headEnd/>
            <a:tailEnd/>
          </a:ln>
        </p:spPr>
        <p:txBody>
          <a:bodyPr>
            <a:spAutoFit/>
          </a:bodyPr>
          <a:lstStyle/>
          <a:p>
            <a:pPr algn="ctr">
              <a:spcBef>
                <a:spcPct val="50000"/>
              </a:spcBef>
            </a:pPr>
            <a:endParaRPr lang="en-US" sz="2400">
              <a:cs typeface="Simplified Arabic Fixed" pitchFamily="49" charset="-78"/>
            </a:endParaRPr>
          </a:p>
        </p:txBody>
      </p:sp>
      <p:sp>
        <p:nvSpPr>
          <p:cNvPr id="31750" name="Text Box 5"/>
          <p:cNvSpPr txBox="1">
            <a:spLocks noChangeArrowheads="1"/>
          </p:cNvSpPr>
          <p:nvPr/>
        </p:nvSpPr>
        <p:spPr bwMode="auto">
          <a:xfrm>
            <a:off x="1981200" y="2133600"/>
            <a:ext cx="2819400" cy="2017713"/>
          </a:xfrm>
          <a:prstGeom prst="rect">
            <a:avLst/>
          </a:prstGeom>
          <a:noFill/>
          <a:ln w="9525">
            <a:noFill/>
            <a:miter lim="800000"/>
            <a:headEnd/>
            <a:tailEnd/>
          </a:ln>
        </p:spPr>
        <p:txBody>
          <a:bodyPr>
            <a:spAutoFit/>
          </a:bodyPr>
          <a:lstStyle/>
          <a:p>
            <a:pPr algn="ctr">
              <a:spcBef>
                <a:spcPct val="50000"/>
              </a:spcBef>
            </a:pPr>
            <a:r>
              <a:rPr lang="ar-SA" sz="1800" b="1"/>
              <a:t>تقييم المعرفة</a:t>
            </a:r>
            <a:r>
              <a:rPr lang="ar-SA" sz="1800"/>
              <a:t> </a:t>
            </a:r>
            <a:endParaRPr lang="ar-SA" sz="1800" b="1"/>
          </a:p>
          <a:p>
            <a:pPr algn="ctr">
              <a:spcBef>
                <a:spcPct val="50000"/>
              </a:spcBef>
            </a:pPr>
            <a:r>
              <a:rPr lang="ar-SA" sz="1800"/>
              <a:t>باستخدام </a:t>
            </a:r>
          </a:p>
          <a:p>
            <a:pPr algn="ctr">
              <a:spcBef>
                <a:spcPct val="50000"/>
              </a:spcBef>
            </a:pPr>
            <a:r>
              <a:rPr lang="ar-SA" sz="1800"/>
              <a:t>ادوات قياس الاداء</a:t>
            </a:r>
          </a:p>
          <a:p>
            <a:pPr algn="ctr">
              <a:spcBef>
                <a:spcPct val="50000"/>
              </a:spcBef>
            </a:pPr>
            <a:endParaRPr lang="ar-SA" sz="1800" b="1"/>
          </a:p>
          <a:p>
            <a:pPr algn="ctr">
              <a:spcBef>
                <a:spcPct val="50000"/>
              </a:spcBef>
            </a:pPr>
            <a:r>
              <a:rPr lang="ar-SA" sz="1800" b="1"/>
              <a:t>تحديد وسائل التصويب</a:t>
            </a:r>
            <a:endParaRPr lang="en-US" sz="1800" b="1"/>
          </a:p>
        </p:txBody>
      </p:sp>
      <p:sp>
        <p:nvSpPr>
          <p:cNvPr id="31751" name="Text Box 8"/>
          <p:cNvSpPr txBox="1">
            <a:spLocks noChangeArrowheads="1"/>
          </p:cNvSpPr>
          <p:nvPr/>
        </p:nvSpPr>
        <p:spPr bwMode="auto">
          <a:xfrm>
            <a:off x="1600200" y="4359275"/>
            <a:ext cx="3657600" cy="822325"/>
          </a:xfrm>
          <a:prstGeom prst="rect">
            <a:avLst/>
          </a:prstGeom>
          <a:noFill/>
          <a:ln w="9525">
            <a:noFill/>
            <a:miter lim="800000"/>
            <a:headEnd/>
            <a:tailEnd/>
          </a:ln>
        </p:spPr>
        <p:txBody>
          <a:bodyPr>
            <a:spAutoFit/>
          </a:bodyPr>
          <a:lstStyle/>
          <a:p>
            <a:pPr algn="ctr">
              <a:spcBef>
                <a:spcPct val="50000"/>
              </a:spcBef>
            </a:pPr>
            <a:r>
              <a:rPr lang="ar-SA" sz="2400"/>
              <a:t>تحليل المعرفة وبيان مدى ملاءمتها للمؤسسة</a:t>
            </a:r>
            <a:endParaRPr lang="en-US" sz="2400"/>
          </a:p>
        </p:txBody>
      </p:sp>
      <p:sp>
        <p:nvSpPr>
          <p:cNvPr id="31752" name="Text Box 9"/>
          <p:cNvSpPr txBox="1">
            <a:spLocks noChangeArrowheads="1"/>
          </p:cNvSpPr>
          <p:nvPr/>
        </p:nvSpPr>
        <p:spPr bwMode="auto">
          <a:xfrm>
            <a:off x="1295400" y="5334000"/>
            <a:ext cx="4267200" cy="457200"/>
          </a:xfrm>
          <a:prstGeom prst="rect">
            <a:avLst/>
          </a:prstGeom>
          <a:noFill/>
          <a:ln w="9525">
            <a:noFill/>
            <a:miter lim="800000"/>
            <a:headEnd/>
            <a:tailEnd/>
          </a:ln>
        </p:spPr>
        <p:txBody>
          <a:bodyPr>
            <a:spAutoFit/>
          </a:bodyPr>
          <a:lstStyle/>
          <a:p>
            <a:pPr algn="ctr" rtl="0">
              <a:spcBef>
                <a:spcPct val="50000"/>
              </a:spcBef>
            </a:pPr>
            <a:r>
              <a:rPr lang="ar-SA" sz="2400"/>
              <a:t>تطبيق المعرفة</a:t>
            </a:r>
            <a:endParaRPr lang="en-US" sz="2400"/>
          </a:p>
        </p:txBody>
      </p:sp>
      <p:sp>
        <p:nvSpPr>
          <p:cNvPr id="31753" name="Text Box 10"/>
          <p:cNvSpPr txBox="1">
            <a:spLocks noChangeArrowheads="1"/>
          </p:cNvSpPr>
          <p:nvPr/>
        </p:nvSpPr>
        <p:spPr bwMode="auto">
          <a:xfrm>
            <a:off x="1295400" y="6156325"/>
            <a:ext cx="4267200" cy="457200"/>
          </a:xfrm>
          <a:prstGeom prst="rect">
            <a:avLst/>
          </a:prstGeom>
          <a:noFill/>
          <a:ln w="9525">
            <a:noFill/>
            <a:miter lim="800000"/>
            <a:headEnd/>
            <a:tailEnd/>
          </a:ln>
        </p:spPr>
        <p:txBody>
          <a:bodyPr>
            <a:spAutoFit/>
          </a:bodyPr>
          <a:lstStyle/>
          <a:p>
            <a:pPr algn="ctr" rtl="0">
              <a:spcBef>
                <a:spcPct val="50000"/>
              </a:spcBef>
            </a:pPr>
            <a:r>
              <a:rPr lang="ar-SA" sz="2400"/>
              <a:t>فهم المعرفة واستيعابها</a:t>
            </a:r>
            <a:endParaRPr lang="en-US" sz="2400"/>
          </a:p>
        </p:txBody>
      </p:sp>
      <p:sp>
        <p:nvSpPr>
          <p:cNvPr id="31754" name="Text Box 11"/>
          <p:cNvSpPr txBox="1">
            <a:spLocks noChangeArrowheads="1"/>
          </p:cNvSpPr>
          <p:nvPr/>
        </p:nvSpPr>
        <p:spPr bwMode="auto">
          <a:xfrm>
            <a:off x="1371600" y="7070725"/>
            <a:ext cx="4267200" cy="457200"/>
          </a:xfrm>
          <a:prstGeom prst="rect">
            <a:avLst/>
          </a:prstGeom>
          <a:noFill/>
          <a:ln w="9525">
            <a:noFill/>
            <a:miter lim="800000"/>
            <a:headEnd/>
            <a:tailEnd/>
          </a:ln>
        </p:spPr>
        <p:txBody>
          <a:bodyPr>
            <a:spAutoFit/>
          </a:bodyPr>
          <a:lstStyle/>
          <a:p>
            <a:pPr algn="ctr" rtl="0">
              <a:spcBef>
                <a:spcPct val="50000"/>
              </a:spcBef>
            </a:pPr>
            <a:r>
              <a:rPr lang="ar-SA" sz="2400"/>
              <a:t>إدراك المعرفة</a:t>
            </a:r>
            <a:endParaRPr lang="en-US" sz="2400"/>
          </a:p>
        </p:txBody>
      </p:sp>
      <p:sp>
        <p:nvSpPr>
          <p:cNvPr id="31755" name="Line 12"/>
          <p:cNvSpPr>
            <a:spLocks noChangeShapeType="1"/>
          </p:cNvSpPr>
          <p:nvPr/>
        </p:nvSpPr>
        <p:spPr bwMode="auto">
          <a:xfrm>
            <a:off x="1828800" y="4267200"/>
            <a:ext cx="3276600" cy="0"/>
          </a:xfrm>
          <a:prstGeom prst="line">
            <a:avLst/>
          </a:prstGeom>
          <a:noFill/>
          <a:ln w="9525">
            <a:solidFill>
              <a:schemeClr val="tx1"/>
            </a:solidFill>
            <a:round/>
            <a:headEnd/>
            <a:tailEnd/>
          </a:ln>
        </p:spPr>
        <p:txBody>
          <a:bodyPr/>
          <a:lstStyle/>
          <a:p>
            <a:endParaRPr lang="en-US"/>
          </a:p>
        </p:txBody>
      </p:sp>
      <p:sp>
        <p:nvSpPr>
          <p:cNvPr id="31756" name="Line 13"/>
          <p:cNvSpPr>
            <a:spLocks noChangeShapeType="1"/>
          </p:cNvSpPr>
          <p:nvPr/>
        </p:nvSpPr>
        <p:spPr bwMode="auto">
          <a:xfrm>
            <a:off x="1295400" y="5257800"/>
            <a:ext cx="4267200" cy="0"/>
          </a:xfrm>
          <a:prstGeom prst="line">
            <a:avLst/>
          </a:prstGeom>
          <a:noFill/>
          <a:ln w="9525">
            <a:solidFill>
              <a:schemeClr val="tx1"/>
            </a:solidFill>
            <a:round/>
            <a:headEnd/>
            <a:tailEnd/>
          </a:ln>
        </p:spPr>
        <p:txBody>
          <a:bodyPr/>
          <a:lstStyle/>
          <a:p>
            <a:endParaRPr lang="en-US"/>
          </a:p>
        </p:txBody>
      </p:sp>
      <p:sp>
        <p:nvSpPr>
          <p:cNvPr id="31757" name="Line 14"/>
          <p:cNvSpPr>
            <a:spLocks noChangeShapeType="1"/>
          </p:cNvSpPr>
          <p:nvPr/>
        </p:nvSpPr>
        <p:spPr bwMode="auto">
          <a:xfrm>
            <a:off x="838200" y="6172200"/>
            <a:ext cx="5181600" cy="0"/>
          </a:xfrm>
          <a:prstGeom prst="line">
            <a:avLst/>
          </a:prstGeom>
          <a:noFill/>
          <a:ln w="9525">
            <a:solidFill>
              <a:schemeClr val="tx1"/>
            </a:solidFill>
            <a:round/>
            <a:headEnd/>
            <a:tailEnd/>
          </a:ln>
        </p:spPr>
        <p:txBody>
          <a:bodyPr/>
          <a:lstStyle/>
          <a:p>
            <a:endParaRPr lang="en-US"/>
          </a:p>
        </p:txBody>
      </p:sp>
      <p:sp>
        <p:nvSpPr>
          <p:cNvPr id="31758" name="Line 15"/>
          <p:cNvSpPr>
            <a:spLocks noChangeShapeType="1"/>
          </p:cNvSpPr>
          <p:nvPr/>
        </p:nvSpPr>
        <p:spPr bwMode="auto">
          <a:xfrm>
            <a:off x="381000" y="7010400"/>
            <a:ext cx="6096000" cy="0"/>
          </a:xfrm>
          <a:prstGeom prst="line">
            <a:avLst/>
          </a:prstGeom>
          <a:noFill/>
          <a:ln w="9525">
            <a:solidFill>
              <a:schemeClr val="tx1"/>
            </a:solidFill>
            <a:round/>
            <a:headEnd/>
            <a:tailEnd/>
          </a:ln>
        </p:spPr>
        <p:txBody>
          <a:bodyPr/>
          <a:lstStyle/>
          <a:p>
            <a:endParaRPr lang="en-US"/>
          </a:p>
        </p:txBody>
      </p:sp>
      <p:cxnSp>
        <p:nvCxnSpPr>
          <p:cNvPr id="31759" name="AutoShape 16"/>
          <p:cNvCxnSpPr>
            <a:cxnSpLocks noChangeShapeType="1"/>
          </p:cNvCxnSpPr>
          <p:nvPr/>
        </p:nvCxnSpPr>
        <p:spPr bwMode="auto">
          <a:xfrm rot="16200000" flipH="1">
            <a:off x="3128168" y="3120232"/>
            <a:ext cx="3535363" cy="1562100"/>
          </a:xfrm>
          <a:prstGeom prst="bentConnector4">
            <a:avLst>
              <a:gd name="adj1" fmla="val 2560"/>
              <a:gd name="adj2" fmla="val 131602"/>
            </a:avLst>
          </a:prstGeom>
          <a:noFill/>
          <a:ln w="9525">
            <a:solidFill>
              <a:schemeClr val="tx1"/>
            </a:solidFill>
            <a:miter lim="800000"/>
            <a:headEnd/>
            <a:tailEnd type="triangle" w="med" len="med"/>
          </a:ln>
        </p:spPr>
      </p:cxnSp>
      <p:sp>
        <p:nvSpPr>
          <p:cNvPr id="31760" name="Text Box 17"/>
          <p:cNvSpPr txBox="1">
            <a:spLocks noChangeArrowheads="1"/>
          </p:cNvSpPr>
          <p:nvPr/>
        </p:nvSpPr>
        <p:spPr bwMode="auto">
          <a:xfrm>
            <a:off x="4800600" y="1752600"/>
            <a:ext cx="990600" cy="1042988"/>
          </a:xfrm>
          <a:prstGeom prst="rect">
            <a:avLst/>
          </a:prstGeom>
          <a:noFill/>
          <a:ln w="38100">
            <a:solidFill>
              <a:srgbClr val="003300"/>
            </a:solidFill>
            <a:miter lim="800000"/>
            <a:headEnd/>
            <a:tailEnd/>
          </a:ln>
        </p:spPr>
        <p:txBody>
          <a:bodyPr>
            <a:spAutoFit/>
          </a:bodyPr>
          <a:lstStyle/>
          <a:p>
            <a:pPr algn="ctr">
              <a:spcBef>
                <a:spcPct val="50000"/>
              </a:spcBef>
            </a:pPr>
            <a:r>
              <a:rPr lang="ar-SA" sz="2400">
                <a:cs typeface="Simplified Arabic Fixed" pitchFamily="49" charset="-78"/>
              </a:rPr>
              <a:t>+</a:t>
            </a:r>
          </a:p>
          <a:p>
            <a:pPr algn="ctr">
              <a:spcBef>
                <a:spcPct val="50000"/>
              </a:spcBef>
            </a:pPr>
            <a:r>
              <a:rPr lang="ar-SA" sz="2400">
                <a:cs typeface="Simplified Arabic Fixed" pitchFamily="49" charset="-78"/>
              </a:rPr>
              <a:t>-</a:t>
            </a:r>
            <a:endParaRPr lang="en-US" sz="2400">
              <a:cs typeface="Simplified Arabic Fixed" pitchFamily="49" charset="-78"/>
            </a:endParaRPr>
          </a:p>
        </p:txBody>
      </p:sp>
      <p:sp>
        <p:nvSpPr>
          <p:cNvPr id="31761" name="AutoShape 18"/>
          <p:cNvSpPr>
            <a:spLocks noChangeArrowheads="1"/>
          </p:cNvSpPr>
          <p:nvPr/>
        </p:nvSpPr>
        <p:spPr bwMode="auto">
          <a:xfrm>
            <a:off x="3200400" y="7924800"/>
            <a:ext cx="381000" cy="609600"/>
          </a:xfrm>
          <a:prstGeom prst="upArrow">
            <a:avLst>
              <a:gd name="adj1" fmla="val 50000"/>
              <a:gd name="adj2" fmla="val 40000"/>
            </a:avLst>
          </a:prstGeom>
          <a:solidFill>
            <a:schemeClr val="accent1"/>
          </a:solidFill>
          <a:ln w="9525">
            <a:solidFill>
              <a:schemeClr val="tx1"/>
            </a:solidFill>
            <a:miter lim="800000"/>
            <a:headEnd/>
            <a:tailEnd/>
          </a:ln>
        </p:spPr>
        <p:txBody>
          <a:bodyPr wrap="none" anchor="ctr"/>
          <a:lstStyle/>
          <a:p>
            <a:endParaRPr lang="en-US"/>
          </a:p>
        </p:txBody>
      </p:sp>
      <p:sp>
        <p:nvSpPr>
          <p:cNvPr id="31762" name="Line 19"/>
          <p:cNvSpPr>
            <a:spLocks noChangeShapeType="1"/>
          </p:cNvSpPr>
          <p:nvPr/>
        </p:nvSpPr>
        <p:spPr bwMode="auto">
          <a:xfrm>
            <a:off x="3429000" y="3276600"/>
            <a:ext cx="0" cy="381000"/>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عنصر نائب لرقم الشريحة 3"/>
          <p:cNvSpPr>
            <a:spLocks noGrp="1"/>
          </p:cNvSpPr>
          <p:nvPr>
            <p:ph type="sldNum" sz="quarter" idx="12"/>
          </p:nvPr>
        </p:nvSpPr>
        <p:spPr>
          <a:noFill/>
        </p:spPr>
        <p:txBody>
          <a:bodyPr/>
          <a:lstStyle/>
          <a:p>
            <a:fld id="{5FAD87DE-53C8-49D9-838A-FB54D673C24A}" type="slidenum">
              <a:rPr lang="ar-SA"/>
              <a:pPr/>
              <a:t>31</a:t>
            </a:fld>
            <a:endParaRPr lang="en-US"/>
          </a:p>
        </p:txBody>
      </p:sp>
      <p:sp>
        <p:nvSpPr>
          <p:cNvPr id="32771" name="Text Box 2"/>
          <p:cNvSpPr txBox="1">
            <a:spLocks noChangeArrowheads="1"/>
          </p:cNvSpPr>
          <p:nvPr/>
        </p:nvSpPr>
        <p:spPr bwMode="auto">
          <a:xfrm>
            <a:off x="381000" y="381000"/>
            <a:ext cx="6019800" cy="1036638"/>
          </a:xfrm>
          <a:prstGeom prst="rect">
            <a:avLst/>
          </a:prstGeom>
          <a:noFill/>
          <a:ln w="9525">
            <a:noFill/>
            <a:miter lim="800000"/>
            <a:headEnd/>
            <a:tailEnd/>
          </a:ln>
        </p:spPr>
        <p:txBody>
          <a:bodyPr>
            <a:spAutoFit/>
          </a:bodyPr>
          <a:lstStyle/>
          <a:p>
            <a:pPr algn="ctr">
              <a:spcBef>
                <a:spcPct val="50000"/>
              </a:spcBef>
            </a:pPr>
            <a:r>
              <a:rPr lang="ar-SA" sz="3200">
                <a:cs typeface="Andalus" pitchFamily="2" charset="-78"/>
              </a:rPr>
              <a:t>المؤسسات المبنية على المعرفة</a:t>
            </a:r>
          </a:p>
          <a:p>
            <a:pPr algn="ctr">
              <a:spcBef>
                <a:spcPct val="50000"/>
              </a:spcBef>
            </a:pPr>
            <a:r>
              <a:rPr lang="en-US" b="1" i="1">
                <a:cs typeface="Andalus" pitchFamily="2" charset="-78"/>
              </a:rPr>
              <a:t>Knowledge Based Institutions</a:t>
            </a:r>
          </a:p>
        </p:txBody>
      </p:sp>
      <p:sp>
        <p:nvSpPr>
          <p:cNvPr id="32772" name="WordArt 3"/>
          <p:cNvSpPr>
            <a:spLocks noChangeArrowheads="1" noChangeShapeType="1" noTextEdit="1"/>
          </p:cNvSpPr>
          <p:nvPr/>
        </p:nvSpPr>
        <p:spPr bwMode="auto">
          <a:xfrm>
            <a:off x="5232400" y="1600200"/>
            <a:ext cx="1244600" cy="455613"/>
          </a:xfrm>
          <a:prstGeom prst="rect">
            <a:avLst/>
          </a:prstGeom>
        </p:spPr>
        <p:txBody>
          <a:bodyPr wrap="none" fromWordArt="1">
            <a:prstTxWarp prst="textPlain">
              <a:avLst>
                <a:gd name="adj" fmla="val 50000"/>
              </a:avLst>
            </a:prstTxWarp>
          </a:bodyPr>
          <a:lstStyle/>
          <a:p>
            <a:pPr algn="ctr"/>
            <a:r>
              <a:rPr lang="ar-EG" kern="10">
                <a:ln w="19050">
                  <a:solidFill>
                    <a:srgbClr val="99CCFF"/>
                  </a:solidFill>
                  <a:round/>
                  <a:headEnd/>
                  <a:tailEnd/>
                </a:ln>
                <a:solidFill>
                  <a:srgbClr val="0066CC"/>
                </a:solidFill>
                <a:effectLst>
                  <a:outerShdw dist="35921" dir="2700000" algn="ctr" rotWithShape="0">
                    <a:srgbClr val="990000"/>
                  </a:outerShdw>
                </a:effectLst>
                <a:cs typeface="Arabic Transparent"/>
              </a:rPr>
              <a:t>تعريفات</a:t>
            </a:r>
            <a:endParaRPr lang="en-US" kern="10">
              <a:ln w="19050">
                <a:solidFill>
                  <a:srgbClr val="99CCFF"/>
                </a:solidFill>
                <a:round/>
                <a:headEnd/>
                <a:tailEnd/>
              </a:ln>
              <a:solidFill>
                <a:srgbClr val="0066CC"/>
              </a:solidFill>
              <a:effectLst>
                <a:outerShdw dist="35921" dir="2700000" algn="ctr" rotWithShape="0">
                  <a:srgbClr val="990000"/>
                </a:outerShdw>
              </a:effectLst>
              <a:cs typeface="Arabic Transparent"/>
            </a:endParaRPr>
          </a:p>
        </p:txBody>
      </p:sp>
      <p:sp>
        <p:nvSpPr>
          <p:cNvPr id="32773" name="AutoShape 4"/>
          <p:cNvSpPr>
            <a:spLocks noChangeArrowheads="1"/>
          </p:cNvSpPr>
          <p:nvPr/>
        </p:nvSpPr>
        <p:spPr bwMode="auto">
          <a:xfrm>
            <a:off x="304800" y="2362200"/>
            <a:ext cx="6096000" cy="1676400"/>
          </a:xfrm>
          <a:prstGeom prst="foldedCorner">
            <a:avLst>
              <a:gd name="adj" fmla="val 12500"/>
            </a:avLst>
          </a:prstGeom>
          <a:solidFill>
            <a:srgbClr val="CCFFFF"/>
          </a:solidFill>
          <a:ln w="9525">
            <a:solidFill>
              <a:srgbClr val="993300"/>
            </a:solidFill>
            <a:round/>
            <a:headEnd/>
            <a:tailEnd/>
          </a:ln>
        </p:spPr>
        <p:txBody>
          <a:bodyPr wrap="none"/>
          <a:lstStyle/>
          <a:p>
            <a:r>
              <a:rPr lang="ar-SA" sz="2400"/>
              <a:t>هي المؤسسات التي تمتلك معرفة متخصصة في عملها, </a:t>
            </a:r>
          </a:p>
          <a:p>
            <a:r>
              <a:rPr lang="ar-SA" sz="2400"/>
              <a:t>ولديها القدرة على استخدام هذه المعرفة في تحقيق</a:t>
            </a:r>
          </a:p>
          <a:p>
            <a:r>
              <a:rPr lang="ar-SA" sz="2400"/>
              <a:t> مستويات متفوقة من الانتاج .</a:t>
            </a:r>
            <a:endParaRPr lang="en-US" sz="2400"/>
          </a:p>
          <a:p>
            <a:r>
              <a:rPr lang="ar-LB" sz="2400"/>
              <a:t>                                                 (خالد اقبال) </a:t>
            </a:r>
            <a:endParaRPr lang="en-US" sz="2400"/>
          </a:p>
        </p:txBody>
      </p:sp>
      <p:sp>
        <p:nvSpPr>
          <p:cNvPr id="32774" name="AutoShape 5"/>
          <p:cNvSpPr>
            <a:spLocks noChangeArrowheads="1"/>
          </p:cNvSpPr>
          <p:nvPr/>
        </p:nvSpPr>
        <p:spPr bwMode="auto">
          <a:xfrm>
            <a:off x="304800" y="4191000"/>
            <a:ext cx="6096000" cy="1600200"/>
          </a:xfrm>
          <a:prstGeom prst="foldedCorner">
            <a:avLst>
              <a:gd name="adj" fmla="val 12500"/>
            </a:avLst>
          </a:prstGeom>
          <a:solidFill>
            <a:srgbClr val="CCFFFF"/>
          </a:solidFill>
          <a:ln w="9525">
            <a:solidFill>
              <a:srgbClr val="993300"/>
            </a:solidFill>
            <a:round/>
            <a:headEnd/>
            <a:tailEnd/>
          </a:ln>
        </p:spPr>
        <p:txBody>
          <a:bodyPr wrap="none"/>
          <a:lstStyle/>
          <a:p>
            <a:r>
              <a:rPr lang="ar-SA" sz="2400"/>
              <a:t>هي المؤسسات ذات الفلسفة القادرة على التنبؤ والتصرف </a:t>
            </a:r>
          </a:p>
          <a:p>
            <a:r>
              <a:rPr lang="ar-SA" sz="2400"/>
              <a:t>والاستجابة لدواعي التغيير والتعقيد وظروف عوامل عدم اليقين </a:t>
            </a:r>
          </a:p>
          <a:p>
            <a:r>
              <a:rPr lang="en-US" sz="2400"/>
              <a:t>Uncertainties</a:t>
            </a:r>
          </a:p>
          <a:p>
            <a:r>
              <a:rPr lang="en-US" sz="2400"/>
              <a:t>                       (Yagesh Malhotra)                                               </a:t>
            </a:r>
          </a:p>
        </p:txBody>
      </p:sp>
      <p:sp>
        <p:nvSpPr>
          <p:cNvPr id="32775" name="AutoShape 6"/>
          <p:cNvSpPr>
            <a:spLocks noChangeArrowheads="1"/>
          </p:cNvSpPr>
          <p:nvPr/>
        </p:nvSpPr>
        <p:spPr bwMode="auto">
          <a:xfrm>
            <a:off x="304800" y="6096000"/>
            <a:ext cx="6096000" cy="1676400"/>
          </a:xfrm>
          <a:prstGeom prst="foldedCorner">
            <a:avLst>
              <a:gd name="adj" fmla="val 12500"/>
            </a:avLst>
          </a:prstGeom>
          <a:solidFill>
            <a:srgbClr val="CCFFFF"/>
          </a:solidFill>
          <a:ln w="9525">
            <a:solidFill>
              <a:srgbClr val="993300"/>
            </a:solidFill>
            <a:round/>
            <a:headEnd/>
            <a:tailEnd/>
          </a:ln>
        </p:spPr>
        <p:txBody>
          <a:bodyPr wrap="none"/>
          <a:lstStyle/>
          <a:p>
            <a:r>
              <a:rPr lang="ar-SA" sz="2400"/>
              <a:t>هي المؤسسات القادرة على تطوير نفسها عن طريق التنبؤ </a:t>
            </a:r>
          </a:p>
          <a:p>
            <a:r>
              <a:rPr lang="ar-SA" sz="2400"/>
              <a:t>بالتغيير, واستكشاف وسائل جديدة لانتاج السلع والخدمات.</a:t>
            </a:r>
          </a:p>
          <a:p>
            <a:pPr lvl="2"/>
            <a:r>
              <a:rPr lang="ar-SA" sz="2400"/>
              <a:t>انها المؤسسات التي تعلمت كيف تتعلم.</a:t>
            </a:r>
          </a:p>
          <a:p>
            <a:r>
              <a:rPr lang="en-US" sz="2400"/>
              <a:t>(Fred Luthens)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عنصر نائب لرقم الشريحة 3"/>
          <p:cNvSpPr>
            <a:spLocks noGrp="1"/>
          </p:cNvSpPr>
          <p:nvPr>
            <p:ph type="sldNum" sz="quarter" idx="12"/>
          </p:nvPr>
        </p:nvSpPr>
        <p:spPr>
          <a:noFill/>
        </p:spPr>
        <p:txBody>
          <a:bodyPr/>
          <a:lstStyle/>
          <a:p>
            <a:fld id="{D8AD1EB9-0B99-4ED5-9214-2335C8FF2552}" type="slidenum">
              <a:rPr lang="ar-SA"/>
              <a:pPr/>
              <a:t>32</a:t>
            </a:fld>
            <a:endParaRPr lang="en-US"/>
          </a:p>
        </p:txBody>
      </p:sp>
      <p:sp>
        <p:nvSpPr>
          <p:cNvPr id="33795" name="Text Box 2"/>
          <p:cNvSpPr txBox="1">
            <a:spLocks noChangeArrowheads="1"/>
          </p:cNvSpPr>
          <p:nvPr/>
        </p:nvSpPr>
        <p:spPr bwMode="auto">
          <a:xfrm>
            <a:off x="533400" y="228600"/>
            <a:ext cx="5715000" cy="579438"/>
          </a:xfrm>
          <a:prstGeom prst="rect">
            <a:avLst/>
          </a:prstGeom>
          <a:noFill/>
          <a:ln w="9525">
            <a:noFill/>
            <a:miter lim="800000"/>
            <a:headEnd/>
            <a:tailEnd/>
          </a:ln>
        </p:spPr>
        <p:txBody>
          <a:bodyPr>
            <a:spAutoFit/>
          </a:bodyPr>
          <a:lstStyle/>
          <a:p>
            <a:pPr algn="ctr">
              <a:spcBef>
                <a:spcPct val="50000"/>
              </a:spcBef>
            </a:pPr>
            <a:r>
              <a:rPr lang="ar-LB" sz="3200">
                <a:cs typeface="Andalus" pitchFamily="2" charset="-78"/>
              </a:rPr>
              <a:t>ثقافة المؤسسات</a:t>
            </a:r>
            <a:endParaRPr lang="en-US" sz="3200">
              <a:cs typeface="Andalus" pitchFamily="2" charset="-78"/>
            </a:endParaRPr>
          </a:p>
        </p:txBody>
      </p:sp>
      <p:sp>
        <p:nvSpPr>
          <p:cNvPr id="33796" name="Text Box 4"/>
          <p:cNvSpPr txBox="1">
            <a:spLocks noChangeArrowheads="1"/>
          </p:cNvSpPr>
          <p:nvPr/>
        </p:nvSpPr>
        <p:spPr bwMode="auto">
          <a:xfrm>
            <a:off x="228600" y="733425"/>
            <a:ext cx="6400800" cy="1247775"/>
          </a:xfrm>
          <a:prstGeom prst="rect">
            <a:avLst/>
          </a:prstGeom>
          <a:noFill/>
          <a:ln w="28575">
            <a:solidFill>
              <a:srgbClr val="993300"/>
            </a:solidFill>
            <a:miter lim="800000"/>
            <a:headEnd/>
            <a:tailEnd/>
          </a:ln>
        </p:spPr>
        <p:txBody>
          <a:bodyPr>
            <a:spAutoFit/>
          </a:bodyPr>
          <a:lstStyle/>
          <a:p>
            <a:pPr>
              <a:spcBef>
                <a:spcPct val="50000"/>
              </a:spcBef>
            </a:pPr>
            <a:r>
              <a:rPr lang="ar-SA" sz="2400"/>
              <a:t>ثقافة المؤسسة هي</a:t>
            </a:r>
            <a:r>
              <a:rPr lang="ar-SA"/>
              <a:t> نمط او طريقة التفكير والسلوك والعادات والقيم والقناعات والمشاعر السائدة بين العاملين كما استقرت.</a:t>
            </a:r>
          </a:p>
          <a:p>
            <a:pPr lvl="4" algn="l">
              <a:spcBef>
                <a:spcPct val="50000"/>
              </a:spcBef>
            </a:pPr>
            <a:r>
              <a:rPr lang="ar-SA"/>
              <a:t>(د.جازية زعتر)</a:t>
            </a:r>
            <a:endParaRPr lang="en-US"/>
          </a:p>
        </p:txBody>
      </p:sp>
      <p:sp>
        <p:nvSpPr>
          <p:cNvPr id="39941" name="Rectangle 5"/>
          <p:cNvSpPr>
            <a:spLocks noChangeArrowheads="1"/>
          </p:cNvSpPr>
          <p:nvPr/>
        </p:nvSpPr>
        <p:spPr bwMode="auto">
          <a:xfrm>
            <a:off x="5105400" y="2209800"/>
            <a:ext cx="1447800" cy="457200"/>
          </a:xfrm>
          <a:prstGeom prst="rect">
            <a:avLst/>
          </a:prstGeom>
          <a:solidFill>
            <a:srgbClr val="CCFFFF"/>
          </a:solidFill>
          <a:ln w="28575">
            <a:solidFill>
              <a:schemeClr val="tx1"/>
            </a:solidFill>
            <a:miter lim="800000"/>
            <a:headEnd/>
            <a:tailEnd/>
          </a:ln>
          <a:effectLst>
            <a:outerShdw dist="107763" dir="18900000" algn="ctr" rotWithShape="0">
              <a:schemeClr val="bg2"/>
            </a:outerShdw>
          </a:effectLst>
        </p:spPr>
        <p:txBody>
          <a:bodyPr wrap="none" anchor="ctr"/>
          <a:lstStyle/>
          <a:p>
            <a:pPr algn="ctr" rtl="0">
              <a:defRPr/>
            </a:pPr>
            <a:r>
              <a:rPr lang="ar-SA" sz="2400"/>
              <a:t>الادارة العليا</a:t>
            </a:r>
            <a:endParaRPr lang="en-US" sz="2400"/>
          </a:p>
        </p:txBody>
      </p:sp>
      <p:sp>
        <p:nvSpPr>
          <p:cNvPr id="39942" name="Rectangle 6"/>
          <p:cNvSpPr>
            <a:spLocks noChangeArrowheads="1"/>
          </p:cNvSpPr>
          <p:nvPr/>
        </p:nvSpPr>
        <p:spPr bwMode="auto">
          <a:xfrm>
            <a:off x="4572000" y="3352800"/>
            <a:ext cx="1981200" cy="914400"/>
          </a:xfrm>
          <a:prstGeom prst="rect">
            <a:avLst/>
          </a:prstGeom>
          <a:solidFill>
            <a:srgbClr val="CCFFFF"/>
          </a:solidFill>
          <a:ln w="28575">
            <a:solidFill>
              <a:schemeClr val="tx1"/>
            </a:solidFill>
            <a:miter lim="800000"/>
            <a:headEnd/>
            <a:tailEnd/>
          </a:ln>
          <a:effectLst>
            <a:outerShdw dist="107763" dir="18900000" algn="ctr" rotWithShape="0">
              <a:schemeClr val="bg2"/>
            </a:outerShdw>
          </a:effectLst>
        </p:spPr>
        <p:txBody>
          <a:bodyPr wrap="none" anchor="ctr"/>
          <a:lstStyle/>
          <a:p>
            <a:pPr algn="ctr" rtl="0">
              <a:defRPr/>
            </a:pPr>
            <a:r>
              <a:rPr lang="ar-SA" sz="2400"/>
              <a:t>المستويات التنظيمية</a:t>
            </a:r>
          </a:p>
          <a:p>
            <a:pPr algn="ctr" rtl="0">
              <a:defRPr/>
            </a:pPr>
            <a:r>
              <a:rPr lang="ar-SA" sz="2400"/>
              <a:t>(سلوك العاملين)</a:t>
            </a:r>
            <a:endParaRPr lang="en-US" sz="2400"/>
          </a:p>
        </p:txBody>
      </p:sp>
      <p:sp>
        <p:nvSpPr>
          <p:cNvPr id="39943" name="Oval 7"/>
          <p:cNvSpPr>
            <a:spLocks noChangeArrowheads="1"/>
          </p:cNvSpPr>
          <p:nvPr/>
        </p:nvSpPr>
        <p:spPr bwMode="auto">
          <a:xfrm>
            <a:off x="457200" y="2133600"/>
            <a:ext cx="2286000" cy="685800"/>
          </a:xfrm>
          <a:prstGeom prst="ellipse">
            <a:avLst/>
          </a:prstGeom>
          <a:solidFill>
            <a:srgbClr val="CCFFFF"/>
          </a:solidFill>
          <a:ln w="28575">
            <a:solidFill>
              <a:schemeClr val="tx1"/>
            </a:solidFill>
            <a:round/>
            <a:headEnd/>
            <a:tailEnd/>
          </a:ln>
          <a:effectLst>
            <a:outerShdw dist="107763" dir="18900000" algn="ctr" rotWithShape="0">
              <a:schemeClr val="bg2"/>
            </a:outerShdw>
          </a:effectLst>
        </p:spPr>
        <p:txBody>
          <a:bodyPr wrap="none" anchor="ctr"/>
          <a:lstStyle/>
          <a:p>
            <a:pPr algn="ctr" rtl="0">
              <a:defRPr/>
            </a:pPr>
            <a:r>
              <a:rPr lang="ar-SA" sz="2400"/>
              <a:t>مرحلة التفكير</a:t>
            </a:r>
            <a:endParaRPr lang="en-US" sz="2400"/>
          </a:p>
        </p:txBody>
      </p:sp>
      <p:sp>
        <p:nvSpPr>
          <p:cNvPr id="39944" name="Oval 8"/>
          <p:cNvSpPr>
            <a:spLocks noChangeArrowheads="1"/>
          </p:cNvSpPr>
          <p:nvPr/>
        </p:nvSpPr>
        <p:spPr bwMode="auto">
          <a:xfrm>
            <a:off x="457200" y="3505200"/>
            <a:ext cx="2286000" cy="685800"/>
          </a:xfrm>
          <a:prstGeom prst="ellipse">
            <a:avLst/>
          </a:prstGeom>
          <a:solidFill>
            <a:srgbClr val="CCFFFF"/>
          </a:solidFill>
          <a:ln w="28575">
            <a:solidFill>
              <a:schemeClr val="tx1"/>
            </a:solidFill>
            <a:round/>
            <a:headEnd/>
            <a:tailEnd/>
          </a:ln>
          <a:effectLst>
            <a:outerShdw dist="107763" dir="18900000" algn="ctr" rotWithShape="0">
              <a:schemeClr val="bg2"/>
            </a:outerShdw>
          </a:effectLst>
        </p:spPr>
        <p:txBody>
          <a:bodyPr wrap="none" anchor="ctr"/>
          <a:lstStyle/>
          <a:p>
            <a:pPr algn="ctr" rtl="0">
              <a:defRPr/>
            </a:pPr>
            <a:r>
              <a:rPr lang="ar-SA" sz="2400"/>
              <a:t>مرحلة التطبيق</a:t>
            </a:r>
            <a:endParaRPr lang="en-US" sz="2400"/>
          </a:p>
        </p:txBody>
      </p:sp>
      <p:sp>
        <p:nvSpPr>
          <p:cNvPr id="39945" name="Oval 9"/>
          <p:cNvSpPr>
            <a:spLocks noChangeArrowheads="1"/>
          </p:cNvSpPr>
          <p:nvPr/>
        </p:nvSpPr>
        <p:spPr bwMode="auto">
          <a:xfrm>
            <a:off x="2590800" y="5181600"/>
            <a:ext cx="2286000" cy="685800"/>
          </a:xfrm>
          <a:prstGeom prst="ellipse">
            <a:avLst/>
          </a:prstGeom>
          <a:solidFill>
            <a:srgbClr val="CCFFFF"/>
          </a:solidFill>
          <a:ln w="28575">
            <a:solidFill>
              <a:schemeClr val="tx1"/>
            </a:solidFill>
            <a:round/>
            <a:headEnd/>
            <a:tailEnd/>
          </a:ln>
          <a:effectLst>
            <a:outerShdw dist="107763" dir="18900000" algn="ctr" rotWithShape="0">
              <a:schemeClr val="bg2"/>
            </a:outerShdw>
          </a:effectLst>
        </p:spPr>
        <p:txBody>
          <a:bodyPr wrap="none" anchor="ctr"/>
          <a:lstStyle/>
          <a:p>
            <a:pPr algn="ctr" rtl="0">
              <a:defRPr/>
            </a:pPr>
            <a:r>
              <a:rPr lang="ar-SA" sz="2400"/>
              <a:t>ظهور النتائج</a:t>
            </a:r>
            <a:endParaRPr lang="en-US" sz="2400"/>
          </a:p>
        </p:txBody>
      </p:sp>
      <p:sp>
        <p:nvSpPr>
          <p:cNvPr id="39946" name="Rectangle 10"/>
          <p:cNvSpPr>
            <a:spLocks noChangeArrowheads="1"/>
          </p:cNvSpPr>
          <p:nvPr/>
        </p:nvSpPr>
        <p:spPr bwMode="auto">
          <a:xfrm>
            <a:off x="5029200" y="6324600"/>
            <a:ext cx="1447800" cy="457200"/>
          </a:xfrm>
          <a:prstGeom prst="rect">
            <a:avLst/>
          </a:prstGeom>
          <a:solidFill>
            <a:srgbClr val="CCFFFF"/>
          </a:solidFill>
          <a:ln w="28575">
            <a:solidFill>
              <a:schemeClr val="tx1"/>
            </a:solidFill>
            <a:miter lim="800000"/>
            <a:headEnd/>
            <a:tailEnd/>
          </a:ln>
          <a:effectLst>
            <a:outerShdw dist="107763" dir="18900000" algn="ctr" rotWithShape="0">
              <a:schemeClr val="bg2"/>
            </a:outerShdw>
          </a:effectLst>
        </p:spPr>
        <p:txBody>
          <a:bodyPr wrap="none" anchor="ctr"/>
          <a:lstStyle/>
          <a:p>
            <a:pPr algn="ctr" rtl="0">
              <a:defRPr/>
            </a:pPr>
            <a:r>
              <a:rPr lang="ar-SA" sz="2400"/>
              <a:t>الادارة العليا</a:t>
            </a:r>
            <a:endParaRPr lang="en-US" sz="2400"/>
          </a:p>
        </p:txBody>
      </p:sp>
      <p:sp>
        <p:nvSpPr>
          <p:cNvPr id="39947" name="Oval 11"/>
          <p:cNvSpPr>
            <a:spLocks noChangeArrowheads="1"/>
          </p:cNvSpPr>
          <p:nvPr/>
        </p:nvSpPr>
        <p:spPr bwMode="auto">
          <a:xfrm>
            <a:off x="457200" y="6172200"/>
            <a:ext cx="2286000" cy="838200"/>
          </a:xfrm>
          <a:prstGeom prst="ellipse">
            <a:avLst/>
          </a:prstGeom>
          <a:solidFill>
            <a:srgbClr val="CCFFFF"/>
          </a:solidFill>
          <a:ln w="28575">
            <a:solidFill>
              <a:schemeClr val="tx1"/>
            </a:solidFill>
            <a:round/>
            <a:headEnd/>
            <a:tailEnd/>
          </a:ln>
          <a:effectLst>
            <a:outerShdw dist="107763" dir="18900000" algn="ctr" rotWithShape="0">
              <a:schemeClr val="bg2"/>
            </a:outerShdw>
          </a:effectLst>
        </p:spPr>
        <p:txBody>
          <a:bodyPr wrap="none" anchor="ctr"/>
          <a:lstStyle/>
          <a:p>
            <a:pPr algn="ctr" rtl="0">
              <a:defRPr/>
            </a:pPr>
            <a:r>
              <a:rPr lang="ar-SA" sz="2400"/>
              <a:t>مرحلة التقييم </a:t>
            </a:r>
          </a:p>
          <a:p>
            <a:pPr algn="ctr" rtl="0">
              <a:defRPr/>
            </a:pPr>
            <a:r>
              <a:rPr lang="ar-SA" sz="2400"/>
              <a:t>والتصويب</a:t>
            </a:r>
            <a:endParaRPr lang="en-US" sz="2400"/>
          </a:p>
        </p:txBody>
      </p:sp>
      <p:sp>
        <p:nvSpPr>
          <p:cNvPr id="39948" name="Oval 12"/>
          <p:cNvSpPr>
            <a:spLocks noChangeArrowheads="1"/>
          </p:cNvSpPr>
          <p:nvPr/>
        </p:nvSpPr>
        <p:spPr bwMode="auto">
          <a:xfrm>
            <a:off x="2438400" y="7620000"/>
            <a:ext cx="2286000" cy="914400"/>
          </a:xfrm>
          <a:prstGeom prst="ellipse">
            <a:avLst/>
          </a:prstGeom>
          <a:solidFill>
            <a:srgbClr val="CCFFFF"/>
          </a:solidFill>
          <a:ln w="28575">
            <a:solidFill>
              <a:schemeClr val="tx1"/>
            </a:solidFill>
            <a:round/>
            <a:headEnd/>
            <a:tailEnd/>
          </a:ln>
          <a:effectLst>
            <a:outerShdw dist="107763" dir="18900000" algn="ctr" rotWithShape="0">
              <a:schemeClr val="bg2"/>
            </a:outerShdw>
          </a:effectLst>
        </p:spPr>
        <p:txBody>
          <a:bodyPr wrap="none" anchor="ctr"/>
          <a:lstStyle/>
          <a:p>
            <a:pPr algn="ctr" rtl="0">
              <a:defRPr/>
            </a:pPr>
            <a:r>
              <a:rPr lang="ar-SA" sz="2400"/>
              <a:t>استقرار القيم</a:t>
            </a:r>
          </a:p>
          <a:p>
            <a:pPr algn="ctr" rtl="0">
              <a:defRPr/>
            </a:pPr>
            <a:r>
              <a:rPr lang="ar-SA" sz="2400"/>
              <a:t>والقناعات</a:t>
            </a:r>
            <a:endParaRPr lang="en-US" sz="2400"/>
          </a:p>
        </p:txBody>
      </p:sp>
      <p:sp>
        <p:nvSpPr>
          <p:cNvPr id="33805" name="Text Box 13"/>
          <p:cNvSpPr txBox="1">
            <a:spLocks noChangeArrowheads="1"/>
          </p:cNvSpPr>
          <p:nvPr/>
        </p:nvSpPr>
        <p:spPr bwMode="auto">
          <a:xfrm>
            <a:off x="2743200" y="2057400"/>
            <a:ext cx="1828800" cy="366713"/>
          </a:xfrm>
          <a:prstGeom prst="rect">
            <a:avLst/>
          </a:prstGeom>
          <a:noFill/>
          <a:ln w="9525">
            <a:noFill/>
            <a:miter lim="800000"/>
            <a:headEnd/>
            <a:tailEnd/>
          </a:ln>
        </p:spPr>
        <p:txBody>
          <a:bodyPr>
            <a:spAutoFit/>
          </a:bodyPr>
          <a:lstStyle/>
          <a:p>
            <a:pPr algn="l">
              <a:spcBef>
                <a:spcPct val="50000"/>
              </a:spcBef>
            </a:pPr>
            <a:r>
              <a:rPr lang="ar-SA" sz="1800" b="1"/>
              <a:t>وضع القيم والقناعات</a:t>
            </a:r>
            <a:endParaRPr lang="en-US" sz="1800" b="1"/>
          </a:p>
        </p:txBody>
      </p:sp>
      <p:sp>
        <p:nvSpPr>
          <p:cNvPr id="33806" name="Line 14"/>
          <p:cNvSpPr>
            <a:spLocks noChangeShapeType="1"/>
          </p:cNvSpPr>
          <p:nvPr/>
        </p:nvSpPr>
        <p:spPr bwMode="auto">
          <a:xfrm flipH="1">
            <a:off x="3276600" y="2514600"/>
            <a:ext cx="1676400" cy="0"/>
          </a:xfrm>
          <a:prstGeom prst="line">
            <a:avLst/>
          </a:prstGeom>
          <a:noFill/>
          <a:ln w="9525">
            <a:solidFill>
              <a:schemeClr val="tx1"/>
            </a:solidFill>
            <a:round/>
            <a:headEnd/>
            <a:tailEnd type="triangle" w="med" len="med"/>
          </a:ln>
        </p:spPr>
        <p:txBody>
          <a:bodyPr/>
          <a:lstStyle/>
          <a:p>
            <a:endParaRPr lang="en-US"/>
          </a:p>
        </p:txBody>
      </p:sp>
      <p:sp>
        <p:nvSpPr>
          <p:cNvPr id="33807" name="Line 15"/>
          <p:cNvSpPr>
            <a:spLocks noChangeShapeType="1"/>
          </p:cNvSpPr>
          <p:nvPr/>
        </p:nvSpPr>
        <p:spPr bwMode="auto">
          <a:xfrm flipH="1">
            <a:off x="3352800" y="3810000"/>
            <a:ext cx="1143000" cy="0"/>
          </a:xfrm>
          <a:prstGeom prst="line">
            <a:avLst/>
          </a:prstGeom>
          <a:noFill/>
          <a:ln w="9525">
            <a:solidFill>
              <a:schemeClr val="tx1"/>
            </a:solidFill>
            <a:round/>
            <a:headEnd/>
            <a:tailEnd type="triangle" w="med" len="med"/>
          </a:ln>
        </p:spPr>
        <p:txBody>
          <a:bodyPr/>
          <a:lstStyle/>
          <a:p>
            <a:endParaRPr lang="en-US"/>
          </a:p>
        </p:txBody>
      </p:sp>
      <p:sp>
        <p:nvSpPr>
          <p:cNvPr id="33808" name="Line 16"/>
          <p:cNvSpPr>
            <a:spLocks noChangeShapeType="1"/>
          </p:cNvSpPr>
          <p:nvPr/>
        </p:nvSpPr>
        <p:spPr bwMode="auto">
          <a:xfrm>
            <a:off x="1524000" y="2819400"/>
            <a:ext cx="0" cy="685800"/>
          </a:xfrm>
          <a:prstGeom prst="line">
            <a:avLst/>
          </a:prstGeom>
          <a:noFill/>
          <a:ln w="9525">
            <a:solidFill>
              <a:schemeClr val="tx1"/>
            </a:solidFill>
            <a:round/>
            <a:headEnd/>
            <a:tailEnd/>
          </a:ln>
        </p:spPr>
        <p:txBody>
          <a:bodyPr/>
          <a:lstStyle/>
          <a:p>
            <a:endParaRPr lang="en-US"/>
          </a:p>
        </p:txBody>
      </p:sp>
      <p:sp>
        <p:nvSpPr>
          <p:cNvPr id="33809" name="Line 17"/>
          <p:cNvSpPr>
            <a:spLocks noChangeShapeType="1"/>
          </p:cNvSpPr>
          <p:nvPr/>
        </p:nvSpPr>
        <p:spPr bwMode="auto">
          <a:xfrm>
            <a:off x="1524000" y="4267200"/>
            <a:ext cx="0" cy="1219200"/>
          </a:xfrm>
          <a:prstGeom prst="line">
            <a:avLst/>
          </a:prstGeom>
          <a:noFill/>
          <a:ln w="9525">
            <a:solidFill>
              <a:schemeClr val="tx1"/>
            </a:solidFill>
            <a:round/>
            <a:headEnd/>
            <a:tailEnd/>
          </a:ln>
        </p:spPr>
        <p:txBody>
          <a:bodyPr/>
          <a:lstStyle/>
          <a:p>
            <a:endParaRPr lang="en-US"/>
          </a:p>
        </p:txBody>
      </p:sp>
      <p:sp>
        <p:nvSpPr>
          <p:cNvPr id="33810" name="Line 18"/>
          <p:cNvSpPr>
            <a:spLocks noChangeShapeType="1"/>
          </p:cNvSpPr>
          <p:nvPr/>
        </p:nvSpPr>
        <p:spPr bwMode="auto">
          <a:xfrm>
            <a:off x="1524000" y="5486400"/>
            <a:ext cx="990600" cy="0"/>
          </a:xfrm>
          <a:prstGeom prst="line">
            <a:avLst/>
          </a:prstGeom>
          <a:noFill/>
          <a:ln w="9525">
            <a:solidFill>
              <a:schemeClr val="tx1"/>
            </a:solidFill>
            <a:round/>
            <a:headEnd/>
            <a:tailEnd/>
          </a:ln>
        </p:spPr>
        <p:txBody>
          <a:bodyPr/>
          <a:lstStyle/>
          <a:p>
            <a:endParaRPr lang="en-US"/>
          </a:p>
        </p:txBody>
      </p:sp>
      <p:sp>
        <p:nvSpPr>
          <p:cNvPr id="33811" name="Line 19"/>
          <p:cNvSpPr>
            <a:spLocks noChangeShapeType="1"/>
          </p:cNvSpPr>
          <p:nvPr/>
        </p:nvSpPr>
        <p:spPr bwMode="auto">
          <a:xfrm>
            <a:off x="2743200" y="6629400"/>
            <a:ext cx="2362200" cy="0"/>
          </a:xfrm>
          <a:prstGeom prst="line">
            <a:avLst/>
          </a:prstGeom>
          <a:noFill/>
          <a:ln w="9525">
            <a:solidFill>
              <a:schemeClr val="tx1"/>
            </a:solidFill>
            <a:round/>
            <a:headEnd/>
            <a:tailEnd/>
          </a:ln>
        </p:spPr>
        <p:txBody>
          <a:bodyPr/>
          <a:lstStyle/>
          <a:p>
            <a:endParaRPr lang="en-US"/>
          </a:p>
        </p:txBody>
      </p:sp>
      <p:sp>
        <p:nvSpPr>
          <p:cNvPr id="33812" name="Line 20"/>
          <p:cNvSpPr>
            <a:spLocks noChangeShapeType="1"/>
          </p:cNvSpPr>
          <p:nvPr/>
        </p:nvSpPr>
        <p:spPr bwMode="auto">
          <a:xfrm>
            <a:off x="3733800" y="5867400"/>
            <a:ext cx="0" cy="762000"/>
          </a:xfrm>
          <a:prstGeom prst="line">
            <a:avLst/>
          </a:prstGeom>
          <a:noFill/>
          <a:ln w="9525">
            <a:solidFill>
              <a:schemeClr val="tx1"/>
            </a:solidFill>
            <a:round/>
            <a:headEnd/>
            <a:tailEnd/>
          </a:ln>
        </p:spPr>
        <p:txBody>
          <a:bodyPr/>
          <a:lstStyle/>
          <a:p>
            <a:endParaRPr lang="en-US"/>
          </a:p>
        </p:txBody>
      </p:sp>
      <p:sp>
        <p:nvSpPr>
          <p:cNvPr id="33813" name="Line 21"/>
          <p:cNvSpPr>
            <a:spLocks noChangeShapeType="1"/>
          </p:cNvSpPr>
          <p:nvPr/>
        </p:nvSpPr>
        <p:spPr bwMode="auto">
          <a:xfrm>
            <a:off x="1524000" y="7010400"/>
            <a:ext cx="0" cy="1143000"/>
          </a:xfrm>
          <a:prstGeom prst="line">
            <a:avLst/>
          </a:prstGeom>
          <a:noFill/>
          <a:ln w="9525">
            <a:solidFill>
              <a:schemeClr val="tx1"/>
            </a:solidFill>
            <a:round/>
            <a:headEnd/>
            <a:tailEnd/>
          </a:ln>
        </p:spPr>
        <p:txBody>
          <a:bodyPr/>
          <a:lstStyle/>
          <a:p>
            <a:endParaRPr lang="en-US"/>
          </a:p>
        </p:txBody>
      </p:sp>
      <p:sp>
        <p:nvSpPr>
          <p:cNvPr id="33814" name="Line 22"/>
          <p:cNvSpPr>
            <a:spLocks noChangeShapeType="1"/>
          </p:cNvSpPr>
          <p:nvPr/>
        </p:nvSpPr>
        <p:spPr bwMode="auto">
          <a:xfrm>
            <a:off x="1524000" y="8153400"/>
            <a:ext cx="990600" cy="0"/>
          </a:xfrm>
          <a:prstGeom prst="line">
            <a:avLst/>
          </a:prstGeom>
          <a:noFill/>
          <a:ln w="9525">
            <a:solidFill>
              <a:schemeClr val="tx1"/>
            </a:solidFill>
            <a:round/>
            <a:headEnd/>
            <a:tailEnd/>
          </a:ln>
        </p:spPr>
        <p:txBody>
          <a:bodyPr/>
          <a:lstStyle/>
          <a:p>
            <a:endParaRPr lang="en-US"/>
          </a:p>
        </p:txBody>
      </p:sp>
      <p:sp>
        <p:nvSpPr>
          <p:cNvPr id="33815" name="Text Box 23"/>
          <p:cNvSpPr txBox="1">
            <a:spLocks noChangeArrowheads="1"/>
          </p:cNvSpPr>
          <p:nvPr/>
        </p:nvSpPr>
        <p:spPr bwMode="auto">
          <a:xfrm>
            <a:off x="3124200" y="3497263"/>
            <a:ext cx="1295400" cy="396875"/>
          </a:xfrm>
          <a:prstGeom prst="rect">
            <a:avLst/>
          </a:prstGeom>
          <a:noFill/>
          <a:ln w="9525">
            <a:noFill/>
            <a:miter lim="800000"/>
            <a:headEnd/>
            <a:tailEnd/>
          </a:ln>
        </p:spPr>
        <p:txBody>
          <a:bodyPr>
            <a:spAutoFit/>
          </a:bodyPr>
          <a:lstStyle/>
          <a:p>
            <a:pPr>
              <a:spcBef>
                <a:spcPct val="50000"/>
              </a:spcBef>
            </a:pPr>
            <a:r>
              <a:rPr lang="ar-SA" b="1"/>
              <a:t>تنفيذ الافكار</a:t>
            </a:r>
            <a:endParaRPr lang="en-US" b="1"/>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عنصر نائب لرقم الشريحة 5"/>
          <p:cNvSpPr>
            <a:spLocks noGrp="1"/>
          </p:cNvSpPr>
          <p:nvPr>
            <p:ph type="sldNum" sz="quarter" idx="12"/>
          </p:nvPr>
        </p:nvSpPr>
        <p:spPr>
          <a:noFill/>
        </p:spPr>
        <p:txBody>
          <a:bodyPr/>
          <a:lstStyle/>
          <a:p>
            <a:fld id="{AA806B6B-9CE6-420D-8E40-1DEACA6DEC6E}" type="slidenum">
              <a:rPr lang="ar-SA"/>
              <a:pPr/>
              <a:t>33</a:t>
            </a:fld>
            <a:endParaRPr lang="en-US"/>
          </a:p>
        </p:txBody>
      </p:sp>
      <p:sp>
        <p:nvSpPr>
          <p:cNvPr id="34819" name="Rectangle 2"/>
          <p:cNvSpPr>
            <a:spLocks noGrp="1" noChangeArrowheads="1"/>
          </p:cNvSpPr>
          <p:nvPr>
            <p:ph type="title"/>
          </p:nvPr>
        </p:nvSpPr>
        <p:spPr>
          <a:xfrm>
            <a:off x="514350" y="152400"/>
            <a:ext cx="5829300" cy="609600"/>
          </a:xfrm>
        </p:spPr>
        <p:txBody>
          <a:bodyPr/>
          <a:lstStyle/>
          <a:p>
            <a:pPr eaLnBrk="1" hangingPunct="1"/>
            <a:r>
              <a:rPr lang="ar-SA" sz="3200" smtClean="0">
                <a:cs typeface="Andalus" pitchFamily="2" charset="-78"/>
              </a:rPr>
              <a:t>اصناف ثقافة المؤسسات</a:t>
            </a:r>
            <a:endParaRPr lang="en-US" sz="3200" smtClean="0">
              <a:cs typeface="Andalus" pitchFamily="2" charset="-78"/>
            </a:endParaRPr>
          </a:p>
        </p:txBody>
      </p:sp>
      <p:graphicFrame>
        <p:nvGraphicFramePr>
          <p:cNvPr id="41262" name="Group 302"/>
          <p:cNvGraphicFramePr>
            <a:graphicFrameLocks noGrp="1"/>
          </p:cNvGraphicFramePr>
          <p:nvPr>
            <p:ph type="tbl" idx="1"/>
          </p:nvPr>
        </p:nvGraphicFramePr>
        <p:xfrm>
          <a:off x="228600" y="609600"/>
          <a:ext cx="6604000" cy="7712075"/>
        </p:xfrm>
        <a:graphic>
          <a:graphicData uri="http://schemas.openxmlformats.org/drawingml/2006/table">
            <a:tbl>
              <a:tblPr rtl="1"/>
              <a:tblGrid>
                <a:gridCol w="1292225"/>
                <a:gridCol w="208280"/>
                <a:gridCol w="2562225"/>
                <a:gridCol w="208280"/>
                <a:gridCol w="2333625"/>
              </a:tblGrid>
              <a:tr h="45720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400" b="1" i="0" u="none" strike="noStrike" cap="none" normalizeH="0" baseline="0" smtClean="0">
                          <a:ln>
                            <a:noFill/>
                          </a:ln>
                          <a:solidFill>
                            <a:schemeClr val="tx1"/>
                          </a:solidFill>
                          <a:effectLst/>
                          <a:latin typeface="Times New Roman" pitchFamily="18" charset="0"/>
                          <a:cs typeface="Andalus" pitchFamily="2" charset="-78"/>
                        </a:rPr>
                        <a:t>الصنف</a:t>
                      </a:r>
                      <a:endParaRPr kumimoji="0" lang="en-US" sz="2400" b="1" i="0" u="none" strike="noStrike" cap="none" normalizeH="0" baseline="0" smtClean="0">
                        <a:ln>
                          <a:noFill/>
                        </a:ln>
                        <a:solidFill>
                          <a:schemeClr val="tx1"/>
                        </a:solidFill>
                        <a:effectLst/>
                        <a:latin typeface="Times New Roman" pitchFamily="18" charset="0"/>
                        <a:cs typeface="Andalus"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smtClean="0">
                        <a:ln>
                          <a:noFill/>
                        </a:ln>
                        <a:solidFill>
                          <a:schemeClr val="tx1"/>
                        </a:solidFill>
                        <a:effectLst/>
                        <a:latin typeface="Times New Roman" pitchFamily="18" charset="0"/>
                        <a:cs typeface="Andalus"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cap="flat">
                      <a:noFill/>
                    </a:lnT>
                    <a:lnB>
                      <a:noFill/>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400" b="1" i="0" u="none" strike="noStrike" cap="none" normalizeH="0" baseline="0" smtClean="0">
                          <a:ln>
                            <a:noFill/>
                          </a:ln>
                          <a:solidFill>
                            <a:schemeClr val="tx1"/>
                          </a:solidFill>
                          <a:effectLst/>
                          <a:latin typeface="Times New Roman" pitchFamily="18" charset="0"/>
                          <a:cs typeface="Andalus" pitchFamily="2" charset="-78"/>
                        </a:rPr>
                        <a:t>الخصائص</a:t>
                      </a:r>
                      <a:endParaRPr kumimoji="0" lang="en-US" sz="2400" b="1" i="0" u="none" strike="noStrike" cap="none" normalizeH="0" baseline="0" smtClean="0">
                        <a:ln>
                          <a:noFill/>
                        </a:ln>
                        <a:solidFill>
                          <a:schemeClr val="tx1"/>
                        </a:solidFill>
                        <a:effectLst/>
                        <a:latin typeface="Times New Roman" pitchFamily="18" charset="0"/>
                        <a:cs typeface="Andalus"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smtClean="0">
                        <a:ln>
                          <a:noFill/>
                        </a:ln>
                        <a:solidFill>
                          <a:schemeClr val="tx1"/>
                        </a:solidFill>
                        <a:effectLst/>
                        <a:latin typeface="Times New Roman" pitchFamily="18" charset="0"/>
                        <a:cs typeface="Andalus"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cap="flat">
                      <a:noFill/>
                    </a:lnT>
                    <a:lnB>
                      <a:noFill/>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400" b="1" i="0" u="none" strike="noStrike" cap="none" normalizeH="0" baseline="0" smtClean="0">
                          <a:ln>
                            <a:noFill/>
                          </a:ln>
                          <a:solidFill>
                            <a:schemeClr val="tx1"/>
                          </a:solidFill>
                          <a:effectLst/>
                          <a:latin typeface="Times New Roman" pitchFamily="18" charset="0"/>
                          <a:cs typeface="Andalus" pitchFamily="2" charset="-78"/>
                        </a:rPr>
                        <a:t>العيوب</a:t>
                      </a:r>
                      <a:endParaRPr kumimoji="0" lang="en-US" sz="2400" b="1" i="0" u="none" strike="noStrike" cap="none" normalizeH="0" baseline="0" smtClean="0">
                        <a:ln>
                          <a:noFill/>
                        </a:ln>
                        <a:solidFill>
                          <a:schemeClr val="tx1"/>
                        </a:solidFill>
                        <a:effectLst/>
                        <a:latin typeface="Times New Roman" pitchFamily="18" charset="0"/>
                        <a:cs typeface="Andalus"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7660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1" i="0" u="sng" strike="noStrike" cap="none" normalizeH="0" baseline="0" smtClean="0">
                          <a:ln>
                            <a:noFill/>
                          </a:ln>
                          <a:solidFill>
                            <a:schemeClr val="tx1"/>
                          </a:solidFill>
                          <a:effectLst/>
                          <a:latin typeface="Times New Roman" pitchFamily="18" charset="0"/>
                          <a:cs typeface="Arabic Transparent" pitchFamily="2" charset="-78"/>
                        </a:rPr>
                        <a:t>ثقافة القوة</a:t>
                      </a:r>
                      <a:endParaRPr kumimoji="0" lang="en-US" sz="2000" b="1" i="0" u="sng"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E1FFFF"/>
                        </a:gs>
                        <a:gs pos="100000">
                          <a:srgbClr val="EBFFFF"/>
                        </a:gs>
                      </a:gsLst>
                      <a:lin ang="5400000" scaled="1"/>
                    </a:grad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Tx/>
                        <a:buSzTx/>
                        <a:buFontTx/>
                        <a:buChar char="•"/>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قائد قوي جذاب ويشجع المترددين ويعين اليائسين.</a:t>
                      </a:r>
                      <a:endParaRPr kumimoji="0" lang="en-US" sz="2000" b="0" i="0" u="none" strike="noStrike" cap="none" normalizeH="0" baseline="0" smtClean="0">
                        <a:ln>
                          <a:noFill/>
                        </a:ln>
                        <a:solidFill>
                          <a:schemeClr val="tx1"/>
                        </a:solidFill>
                        <a:effectLst/>
                        <a:latin typeface="Times New Roman" pitchFamily="18" charset="0"/>
                        <a:cs typeface="Arabic Transparent" pitchFamily="2" charset="-78"/>
                      </a:endParaRPr>
                    </a:p>
                    <a:p>
                      <a:pPr marL="0" marR="0" lvl="0" indent="0" algn="r" defTabSz="914400" rtl="1" eaLnBrk="1" fontAlgn="base" latinLnBrk="0" hangingPunct="1">
                        <a:lnSpc>
                          <a:spcPct val="100000"/>
                        </a:lnSpc>
                        <a:spcBef>
                          <a:spcPct val="20000"/>
                        </a:spcBef>
                        <a:spcAft>
                          <a:spcPct val="0"/>
                        </a:spcAft>
                        <a:buClrTx/>
                        <a:buSzTx/>
                        <a:buFontTx/>
                        <a:buNone/>
                        <a:tabLst/>
                      </a:pPr>
                      <a:endParaRPr kumimoji="0" lang="ar-SA" sz="2000" b="0" i="0" u="none" strike="noStrike" cap="none" normalizeH="0" baseline="0" smtClean="0">
                        <a:ln>
                          <a:noFill/>
                        </a:ln>
                        <a:solidFill>
                          <a:schemeClr val="tx1"/>
                        </a:solidFill>
                        <a:effectLst/>
                        <a:latin typeface="Times New Roman" pitchFamily="18" charset="0"/>
                        <a:cs typeface="Arabic Transparent" pitchFamily="2" charset="-78"/>
                      </a:endParaRPr>
                    </a:p>
                    <a:p>
                      <a:pPr marL="0" marR="0" lvl="0" indent="0" algn="r" defTabSz="914400" rtl="1" eaLnBrk="1" fontAlgn="base" latinLnBrk="0" hangingPunct="1">
                        <a:lnSpc>
                          <a:spcPct val="100000"/>
                        </a:lnSpc>
                        <a:spcBef>
                          <a:spcPct val="20000"/>
                        </a:spcBef>
                        <a:spcAft>
                          <a:spcPct val="0"/>
                        </a:spcAft>
                        <a:buClrTx/>
                        <a:buSzTx/>
                        <a:buFontTx/>
                        <a:buChar char="•"/>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مكافأة وحماية المخلصين.</a:t>
                      </a:r>
                      <a:endParaRPr kumimoji="0" lang="en-US" sz="2000" b="0" i="0" u="none" strike="noStrike" cap="none" normalizeH="0" baseline="0" smtClean="0">
                        <a:ln>
                          <a:noFill/>
                        </a:ln>
                        <a:solidFill>
                          <a:schemeClr val="tx1"/>
                        </a:solidFill>
                        <a:effectLst/>
                        <a:latin typeface="Times New Roman" pitchFamily="18" charset="0"/>
                        <a:cs typeface="Arabic Transparent" pitchFamily="2" charset="-78"/>
                      </a:endParaRPr>
                    </a:p>
                    <a:p>
                      <a:pPr marL="0" marR="0" lvl="0" indent="0" algn="r" defTabSz="914400" rtl="1" eaLnBrk="1" fontAlgn="base" latinLnBrk="0" hangingPunct="1">
                        <a:lnSpc>
                          <a:spcPct val="100000"/>
                        </a:lnSpc>
                        <a:spcBef>
                          <a:spcPct val="20000"/>
                        </a:spcBef>
                        <a:spcAft>
                          <a:spcPct val="0"/>
                        </a:spcAft>
                        <a:buClrTx/>
                        <a:buSzTx/>
                        <a:buFontTx/>
                        <a:buNone/>
                        <a:tabLst/>
                      </a:pPr>
                      <a:endParaRPr kumimoji="0" lang="ar-SA" sz="2000" b="0" i="0" u="none" strike="noStrike" cap="none" normalizeH="0" baseline="0" smtClean="0">
                        <a:ln>
                          <a:noFill/>
                        </a:ln>
                        <a:solidFill>
                          <a:schemeClr val="tx1"/>
                        </a:solidFill>
                        <a:effectLst/>
                        <a:latin typeface="Times New Roman" pitchFamily="18" charset="0"/>
                        <a:cs typeface="Arabic Transparent" pitchFamily="2" charset="-78"/>
                      </a:endParaRPr>
                    </a:p>
                    <a:p>
                      <a:pPr marL="0" marR="0" lvl="0" indent="0" algn="r" defTabSz="914400" rtl="1" eaLnBrk="1" fontAlgn="base" latinLnBrk="0" hangingPunct="1">
                        <a:lnSpc>
                          <a:spcPct val="100000"/>
                        </a:lnSpc>
                        <a:spcBef>
                          <a:spcPct val="20000"/>
                        </a:spcBef>
                        <a:spcAft>
                          <a:spcPct val="0"/>
                        </a:spcAft>
                        <a:buClrTx/>
                        <a:buSzTx/>
                        <a:buFontTx/>
                        <a:buChar char="•"/>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قائد حكيم وعادل,</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رائده مصلحة المؤسسة.</a:t>
                      </a:r>
                      <a:endParaRPr kumimoji="0" lang="en-US" sz="20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E1FFFF"/>
                        </a:gs>
                        <a:gs pos="100000">
                          <a:srgbClr val="EBFFFF"/>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Tx/>
                        <a:buSzTx/>
                        <a:buFontTx/>
                        <a:buChar char="•"/>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الاولولية عند الموظفين ارضاء رئيسهم .</a:t>
                      </a:r>
                    </a:p>
                    <a:p>
                      <a:pPr marL="0" marR="0" lvl="0" indent="0" algn="r" defTabSz="914400" rtl="1" eaLnBrk="1" fontAlgn="base" latinLnBrk="0" hangingPunct="1">
                        <a:lnSpc>
                          <a:spcPct val="100000"/>
                        </a:lnSpc>
                        <a:spcBef>
                          <a:spcPct val="20000"/>
                        </a:spcBef>
                        <a:spcAft>
                          <a:spcPct val="0"/>
                        </a:spcAft>
                        <a:buClrTx/>
                        <a:buSzTx/>
                        <a:buFontTx/>
                        <a:buChar char="•"/>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خشية اظهار العيوب للرئيس.</a:t>
                      </a:r>
                    </a:p>
                    <a:p>
                      <a:pPr marL="0" marR="0" lvl="0" indent="0" algn="r" defTabSz="914400" rtl="1" eaLnBrk="1" fontAlgn="base" latinLnBrk="0" hangingPunct="1">
                        <a:lnSpc>
                          <a:spcPct val="100000"/>
                        </a:lnSpc>
                        <a:spcBef>
                          <a:spcPct val="20000"/>
                        </a:spcBef>
                        <a:spcAft>
                          <a:spcPct val="0"/>
                        </a:spcAft>
                        <a:buClrTx/>
                        <a:buSzTx/>
                        <a:buFontTx/>
                        <a:buChar char="•"/>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الطاعة العمياء للرئيس.</a:t>
                      </a:r>
                    </a:p>
                    <a:p>
                      <a:pPr marL="0" marR="0" lvl="0" indent="0" algn="r" defTabSz="914400" rtl="1" eaLnBrk="1" fontAlgn="base" latinLnBrk="0" hangingPunct="1">
                        <a:lnSpc>
                          <a:spcPct val="100000"/>
                        </a:lnSpc>
                        <a:spcBef>
                          <a:spcPct val="20000"/>
                        </a:spcBef>
                        <a:spcAft>
                          <a:spcPct val="0"/>
                        </a:spcAft>
                        <a:buClrTx/>
                        <a:buSzTx/>
                        <a:buFontTx/>
                        <a:buChar char="•"/>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ظهور فئات منتفعة ومنافقة.</a:t>
                      </a:r>
                    </a:p>
                    <a:p>
                      <a:pPr marL="0" marR="0" lvl="0" indent="0" algn="r" defTabSz="914400" rtl="1" eaLnBrk="1" fontAlgn="base" latinLnBrk="0" hangingPunct="1">
                        <a:lnSpc>
                          <a:spcPct val="100000"/>
                        </a:lnSpc>
                        <a:spcBef>
                          <a:spcPct val="20000"/>
                        </a:spcBef>
                        <a:spcAft>
                          <a:spcPct val="0"/>
                        </a:spcAft>
                        <a:buClrTx/>
                        <a:buSzTx/>
                        <a:buFontTx/>
                        <a:buChar char="•"/>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قصر المعلومات على الاصدقاء.</a:t>
                      </a:r>
                    </a:p>
                    <a:p>
                      <a:pPr marL="0" marR="0" lvl="0" indent="0" algn="r" defTabSz="914400" rtl="1" eaLnBrk="1" fontAlgn="base" latinLnBrk="0" hangingPunct="1">
                        <a:lnSpc>
                          <a:spcPct val="100000"/>
                        </a:lnSpc>
                        <a:spcBef>
                          <a:spcPct val="20000"/>
                        </a:spcBef>
                        <a:spcAft>
                          <a:spcPct val="0"/>
                        </a:spcAft>
                        <a:buClrTx/>
                        <a:buSzTx/>
                        <a:buFontTx/>
                        <a:buChar char="•"/>
                        <a:tabLst/>
                      </a:pPr>
                      <a:endParaRPr kumimoji="0" lang="en-US" sz="20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E1FFFF"/>
                        </a:gs>
                        <a:gs pos="100000">
                          <a:srgbClr val="EBFFFF"/>
                        </a:gs>
                      </a:gsLst>
                      <a:lin ang="5400000" scaled="1"/>
                    </a:gradFill>
                  </a:tcPr>
                </a:tc>
              </a:tr>
              <a:tr h="10985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LB" sz="2000" b="1" i="0" u="sng" strike="noStrike" cap="none" normalizeH="0" baseline="0" smtClean="0">
                          <a:ln>
                            <a:noFill/>
                          </a:ln>
                          <a:solidFill>
                            <a:schemeClr val="tx1"/>
                          </a:solidFill>
                          <a:effectLst/>
                          <a:latin typeface="Times New Roman" pitchFamily="18" charset="0"/>
                          <a:cs typeface="Arabic Transparent" pitchFamily="2" charset="-78"/>
                        </a:rPr>
                        <a:t>ثقافة النظم والادوار</a:t>
                      </a:r>
                      <a:endParaRPr kumimoji="0" lang="en-US" sz="2000" b="1" i="0" u="sng"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0">
                      <a:gsLst>
                        <a:gs pos="0">
                          <a:srgbClr val="E1FFFF"/>
                        </a:gs>
                        <a:gs pos="100000">
                          <a:srgbClr val="EBFFFF"/>
                        </a:gs>
                      </a:gsLst>
                      <a:lin ang="5400000" scaled="1"/>
                    </a:grad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cap="flat">
                      <a:noFill/>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Tx/>
                        <a:buSzTx/>
                        <a:buFontTx/>
                        <a:buChar char="•"/>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تقييم الاداء يتم وفق </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الوصف الوظيفي.</a:t>
                      </a:r>
                    </a:p>
                    <a:p>
                      <a:pPr marL="0" marR="0" lvl="0" indent="0" algn="r" defTabSz="914400" rtl="1" eaLnBrk="1" fontAlgn="base" latinLnBrk="0" hangingPunct="1">
                        <a:lnSpc>
                          <a:spcPct val="100000"/>
                        </a:lnSpc>
                        <a:spcBef>
                          <a:spcPct val="20000"/>
                        </a:spcBef>
                        <a:spcAft>
                          <a:spcPct val="0"/>
                        </a:spcAft>
                        <a:buClrTx/>
                        <a:buSzTx/>
                        <a:buFontTx/>
                        <a:buNone/>
                        <a:tabLst/>
                      </a:pPr>
                      <a:endParaRPr kumimoji="0" lang="ar-SA" sz="2000" b="0" i="0" u="none" strike="noStrike" cap="none" normalizeH="0" baseline="0" smtClean="0">
                        <a:ln>
                          <a:noFill/>
                        </a:ln>
                        <a:solidFill>
                          <a:schemeClr val="tx1"/>
                        </a:solidFill>
                        <a:effectLst/>
                        <a:latin typeface="Times New Roman" pitchFamily="18" charset="0"/>
                        <a:cs typeface="Arabic Transparent" pitchFamily="2" charset="-78"/>
                      </a:endParaRPr>
                    </a:p>
                    <a:p>
                      <a:pPr marL="0" marR="0" lvl="0" indent="0" algn="r" defTabSz="914400" rtl="1" eaLnBrk="1" fontAlgn="base" latinLnBrk="0" hangingPunct="1">
                        <a:lnSpc>
                          <a:spcPct val="100000"/>
                        </a:lnSpc>
                        <a:spcBef>
                          <a:spcPct val="20000"/>
                        </a:spcBef>
                        <a:spcAft>
                          <a:spcPct val="0"/>
                        </a:spcAft>
                        <a:buClrTx/>
                        <a:buSzTx/>
                        <a:buFontTx/>
                        <a:buChar char="•"/>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تقدير الحوافز يتم وفق الالتزام باللوائح.</a:t>
                      </a:r>
                    </a:p>
                    <a:p>
                      <a:pPr marL="0" marR="0" lvl="0" indent="0" algn="r" defTabSz="914400" rtl="1" eaLnBrk="1" fontAlgn="base" latinLnBrk="0" hangingPunct="1">
                        <a:lnSpc>
                          <a:spcPct val="100000"/>
                        </a:lnSpc>
                        <a:spcBef>
                          <a:spcPct val="20000"/>
                        </a:spcBef>
                        <a:spcAft>
                          <a:spcPct val="0"/>
                        </a:spcAft>
                        <a:buClrTx/>
                        <a:buSzTx/>
                        <a:buFontTx/>
                        <a:buNone/>
                        <a:tabLst/>
                      </a:pPr>
                      <a:endParaRPr kumimoji="0" lang="ar-SA" sz="2000" b="0" i="0" u="none" strike="noStrike" cap="none" normalizeH="0" baseline="0" smtClean="0">
                        <a:ln>
                          <a:noFill/>
                        </a:ln>
                        <a:solidFill>
                          <a:schemeClr val="tx1"/>
                        </a:solidFill>
                        <a:effectLst/>
                        <a:latin typeface="Times New Roman" pitchFamily="18" charset="0"/>
                        <a:cs typeface="Arabic Transparent" pitchFamily="2" charset="-78"/>
                      </a:endParaRPr>
                    </a:p>
                    <a:p>
                      <a:pPr marL="0" marR="0" lvl="0" indent="0" algn="r" defTabSz="914400" rtl="1" eaLnBrk="1" fontAlgn="base" latinLnBrk="0" hangingPunct="1">
                        <a:lnSpc>
                          <a:spcPct val="100000"/>
                        </a:lnSpc>
                        <a:spcBef>
                          <a:spcPct val="20000"/>
                        </a:spcBef>
                        <a:spcAft>
                          <a:spcPct val="0"/>
                        </a:spcAft>
                        <a:buClrTx/>
                        <a:buSzTx/>
                        <a:buFontTx/>
                        <a:buChar char="•"/>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توافر النظم واللوائح يؤدي الى تقليل الصراع الوظيفي وعوامل عدم التاكد وسوء استخدام السلطة    </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تسهيل اتخاذ القرارات</a:t>
                      </a:r>
                      <a:endParaRPr kumimoji="0" lang="en-US" sz="20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0">
                      <a:gsLst>
                        <a:gs pos="0">
                          <a:srgbClr val="E1FFFF"/>
                        </a:gs>
                        <a:gs pos="100000">
                          <a:srgbClr val="EBFFFF"/>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cap="flat">
                      <a:noFill/>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احتمال قصور او جمود اللوائح والنظم , </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Arabic Transparent" pitchFamily="2" charset="-78"/>
                        </a:rPr>
                        <a:t>واتخاذها غاية لا وسيلة .</a:t>
                      </a:r>
                      <a:endParaRPr kumimoji="0" lang="en-US" sz="20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0">
                      <a:gsLst>
                        <a:gs pos="0">
                          <a:srgbClr val="E1FFFF"/>
                        </a:gs>
                        <a:gs pos="100000">
                          <a:srgbClr val="EBFFFF"/>
                        </a:gs>
                      </a:gsLst>
                      <a:lin ang="5400000" scaled="1"/>
                    </a:gradFill>
                  </a:tcPr>
                </a:tc>
              </a:tr>
            </a:tbl>
          </a:graphicData>
        </a:graphic>
      </p:graphicFrame>
      <p:sp>
        <p:nvSpPr>
          <p:cNvPr id="34854" name="AutoShape 292"/>
          <p:cNvSpPr>
            <a:spLocks noChangeArrowheads="1"/>
          </p:cNvSpPr>
          <p:nvPr/>
        </p:nvSpPr>
        <p:spPr bwMode="auto">
          <a:xfrm>
            <a:off x="2895600" y="7696200"/>
            <a:ext cx="457200" cy="457200"/>
          </a:xfrm>
          <a:prstGeom prst="curvedRightArrow">
            <a:avLst>
              <a:gd name="adj1" fmla="val 20000"/>
              <a:gd name="adj2" fmla="val 40000"/>
              <a:gd name="adj3" fmla="val 33333"/>
            </a:avLst>
          </a:prstGeom>
          <a:solidFill>
            <a:srgbClr val="000000"/>
          </a:solidFill>
          <a:ln w="9525">
            <a:solidFill>
              <a:schemeClr val="tx1"/>
            </a:solidFill>
            <a:miter lim="800000"/>
            <a:headEnd/>
            <a:tailEnd/>
          </a:ln>
        </p:spPr>
        <p:txBody>
          <a:bodyPr wrap="none" anchor="ctr"/>
          <a:lstStyle/>
          <a:p>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عنصر نائب لرقم الشريحة 3"/>
          <p:cNvSpPr>
            <a:spLocks noGrp="1"/>
          </p:cNvSpPr>
          <p:nvPr>
            <p:ph type="sldNum" sz="quarter" idx="12"/>
          </p:nvPr>
        </p:nvSpPr>
        <p:spPr>
          <a:noFill/>
        </p:spPr>
        <p:txBody>
          <a:bodyPr/>
          <a:lstStyle/>
          <a:p>
            <a:fld id="{54B830BB-C7F0-440E-A912-9A413CF7A0E2}" type="slidenum">
              <a:rPr lang="ar-SA"/>
              <a:pPr/>
              <a:t>34</a:t>
            </a:fld>
            <a:endParaRPr lang="en-US"/>
          </a:p>
        </p:txBody>
      </p:sp>
      <p:sp>
        <p:nvSpPr>
          <p:cNvPr id="35843" name="Rectangle 23"/>
          <p:cNvSpPr>
            <a:spLocks noChangeArrowheads="1"/>
          </p:cNvSpPr>
          <p:nvPr/>
        </p:nvSpPr>
        <p:spPr bwMode="auto">
          <a:xfrm>
            <a:off x="514350" y="152400"/>
            <a:ext cx="5829300" cy="609600"/>
          </a:xfrm>
          <a:prstGeom prst="rect">
            <a:avLst/>
          </a:prstGeom>
          <a:noFill/>
          <a:ln w="9525">
            <a:noFill/>
            <a:miter lim="800000"/>
            <a:headEnd/>
            <a:tailEnd/>
          </a:ln>
        </p:spPr>
        <p:txBody>
          <a:bodyPr anchor="ctr"/>
          <a:lstStyle/>
          <a:p>
            <a:pPr algn="ctr"/>
            <a:r>
              <a:rPr lang="ar-SA" sz="3200">
                <a:solidFill>
                  <a:schemeClr val="tx2"/>
                </a:solidFill>
                <a:cs typeface="Andalus" pitchFamily="2" charset="-78"/>
              </a:rPr>
              <a:t>اصناف ثقافة المؤسسات</a:t>
            </a:r>
            <a:endParaRPr lang="en-US" sz="3200">
              <a:solidFill>
                <a:schemeClr val="tx2"/>
              </a:solidFill>
              <a:cs typeface="Andalus" pitchFamily="2" charset="-78"/>
            </a:endParaRPr>
          </a:p>
        </p:txBody>
      </p:sp>
      <p:graphicFrame>
        <p:nvGraphicFramePr>
          <p:cNvPr id="42123" name="Group 139"/>
          <p:cNvGraphicFramePr>
            <a:graphicFrameLocks noGrp="1"/>
          </p:cNvGraphicFramePr>
          <p:nvPr/>
        </p:nvGraphicFramePr>
        <p:xfrm>
          <a:off x="152400" y="1062038"/>
          <a:ext cx="6604000" cy="7245350"/>
        </p:xfrm>
        <a:graphic>
          <a:graphicData uri="http://schemas.openxmlformats.org/drawingml/2006/table">
            <a:tbl>
              <a:tblPr rtl="1"/>
              <a:tblGrid>
                <a:gridCol w="1200150"/>
                <a:gridCol w="208280"/>
                <a:gridCol w="2379663"/>
                <a:gridCol w="208280"/>
                <a:gridCol w="2608263"/>
              </a:tblGrid>
              <a:tr h="30480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Times New Roman" pitchFamily="18" charset="0"/>
                          <a:cs typeface="Andalus" pitchFamily="2" charset="-78"/>
                        </a:rPr>
                        <a:t>الصنف</a:t>
                      </a:r>
                      <a:endParaRPr kumimoji="0" lang="en-US" sz="2000" b="1" i="0" u="none" strike="noStrike" cap="none" normalizeH="0" baseline="0" smtClean="0">
                        <a:ln>
                          <a:noFill/>
                        </a:ln>
                        <a:solidFill>
                          <a:schemeClr val="tx1"/>
                        </a:solidFill>
                        <a:effectLst/>
                        <a:latin typeface="Times New Roman" pitchFamily="18" charset="0"/>
                        <a:cs typeface="Andalus"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endParaRPr kumimoji="0" lang="en-US" sz="2000" b="1" i="0" u="none" strike="noStrike" cap="none" normalizeH="0" baseline="0" smtClean="0">
                        <a:ln>
                          <a:noFill/>
                        </a:ln>
                        <a:solidFill>
                          <a:schemeClr val="tx1"/>
                        </a:solidFill>
                        <a:effectLst/>
                        <a:latin typeface="Times New Roman" pitchFamily="18" charset="0"/>
                        <a:cs typeface="Andalus"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cap="flat">
                      <a:noFill/>
                    </a:lnT>
                    <a:lnB>
                      <a:noFill/>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Times New Roman" pitchFamily="18" charset="0"/>
                          <a:cs typeface="Andalus" pitchFamily="2" charset="-78"/>
                        </a:rPr>
                        <a:t>الخصائص</a:t>
                      </a:r>
                      <a:endParaRPr kumimoji="0" lang="en-US" sz="2000" b="1" i="0" u="none" strike="noStrike" cap="none" normalizeH="0" baseline="0" smtClean="0">
                        <a:ln>
                          <a:noFill/>
                        </a:ln>
                        <a:solidFill>
                          <a:schemeClr val="tx1"/>
                        </a:solidFill>
                        <a:effectLst/>
                        <a:latin typeface="Times New Roman" pitchFamily="18" charset="0"/>
                        <a:cs typeface="Andalus"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endParaRPr kumimoji="0" lang="en-US" sz="2000" b="1" i="0" u="none" strike="noStrike" cap="none" normalizeH="0" baseline="0" smtClean="0">
                        <a:ln>
                          <a:noFill/>
                        </a:ln>
                        <a:solidFill>
                          <a:schemeClr val="tx1"/>
                        </a:solidFill>
                        <a:effectLst/>
                        <a:latin typeface="Times New Roman" pitchFamily="18" charset="0"/>
                        <a:cs typeface="Andalus"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cap="flat">
                      <a:noFill/>
                    </a:lnT>
                    <a:lnB>
                      <a:noFill/>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Times New Roman" pitchFamily="18" charset="0"/>
                          <a:cs typeface="Andalus" pitchFamily="2" charset="-78"/>
                        </a:rPr>
                        <a:t>العيوب</a:t>
                      </a:r>
                      <a:endParaRPr kumimoji="0" lang="en-US" sz="2000" b="1" i="0" u="none" strike="noStrike" cap="none" normalizeH="0" baseline="0" smtClean="0">
                        <a:ln>
                          <a:noFill/>
                        </a:ln>
                        <a:solidFill>
                          <a:schemeClr val="tx1"/>
                        </a:solidFill>
                        <a:effectLst/>
                        <a:latin typeface="Times New Roman" pitchFamily="18" charset="0"/>
                        <a:cs typeface="Andalus"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62388">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sng" strike="noStrike" cap="none" normalizeH="0" baseline="0" smtClean="0">
                          <a:ln>
                            <a:noFill/>
                          </a:ln>
                          <a:solidFill>
                            <a:schemeClr val="tx1"/>
                          </a:solidFill>
                          <a:effectLst/>
                          <a:latin typeface="Times New Roman" pitchFamily="18" charset="0"/>
                          <a:cs typeface="Arabic Transparent" pitchFamily="2" charset="-78"/>
                        </a:rPr>
                        <a:t>ثقافة التعاطف الانساني</a:t>
                      </a:r>
                      <a:endParaRPr kumimoji="0" lang="en-US" sz="1800" b="1" i="0" u="sng"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E1FFFF"/>
                        </a:gs>
                        <a:gs pos="100000">
                          <a:srgbClr val="EBFFFF"/>
                        </a:gs>
                      </a:gsLst>
                      <a:lin ang="5400000" scaled="1"/>
                    </a:grad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Char char="•"/>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سيادة ظاهرة التعاطف والتعاون.</a:t>
                      </a:r>
                      <a:endParaRPr kumimoji="0" lang="en-US" sz="1800" b="0" i="0" u="none" strike="noStrike" cap="none" normalizeH="0" baseline="0" smtClean="0">
                        <a:ln>
                          <a:noFill/>
                        </a:ln>
                        <a:solidFill>
                          <a:schemeClr val="tx1"/>
                        </a:solidFill>
                        <a:effectLst/>
                        <a:latin typeface="Times New Roman" pitchFamily="18" charset="0"/>
                        <a:cs typeface="Arabic Transparent" pitchFamily="2" charset="-78"/>
                      </a:endParaRPr>
                    </a:p>
                    <a:p>
                      <a:pPr marL="0" marR="0" lvl="0" indent="0" algn="r" defTabSz="914400" rtl="1" eaLnBrk="1" fontAlgn="base" latinLnBrk="0" hangingPunct="1">
                        <a:lnSpc>
                          <a:spcPct val="100000"/>
                        </a:lnSpc>
                        <a:spcBef>
                          <a:spcPct val="20000"/>
                        </a:spcBef>
                        <a:spcAft>
                          <a:spcPct val="0"/>
                        </a:spcAft>
                        <a:buClrTx/>
                        <a:buSzTx/>
                        <a:buFontTx/>
                        <a:buNone/>
                        <a:tabLst/>
                      </a:pPr>
                      <a:endParaRPr kumimoji="0" lang="ar-SA" sz="1800" b="0" i="0" u="none" strike="noStrike" cap="none" normalizeH="0" baseline="0" smtClean="0">
                        <a:ln>
                          <a:noFill/>
                        </a:ln>
                        <a:solidFill>
                          <a:schemeClr val="tx1"/>
                        </a:solidFill>
                        <a:effectLst/>
                        <a:latin typeface="Times New Roman" pitchFamily="18" charset="0"/>
                        <a:cs typeface="Arabic Transparent" pitchFamily="2" charset="-78"/>
                      </a:endParaRPr>
                    </a:p>
                    <a:p>
                      <a:pPr marL="0" marR="0" lvl="0" indent="0" algn="r" defTabSz="914400" rtl="1" eaLnBrk="1" fontAlgn="base" latinLnBrk="0" hangingPunct="1">
                        <a:lnSpc>
                          <a:spcPct val="100000"/>
                        </a:lnSpc>
                        <a:spcBef>
                          <a:spcPct val="20000"/>
                        </a:spcBef>
                        <a:spcAft>
                          <a:spcPct val="0"/>
                        </a:spcAft>
                        <a:buClrTx/>
                        <a:buSzTx/>
                        <a:buFontTx/>
                        <a:buChar char="•"/>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الاهتمام بالآخرين وتطوير انجازاتهم </a:t>
                      </a:r>
                    </a:p>
                    <a:p>
                      <a:pPr marL="0" marR="0" lvl="0" indent="0" algn="r" defTabSz="914400" rtl="1" eaLnBrk="1" fontAlgn="base" latinLnBrk="0" hangingPunct="1">
                        <a:lnSpc>
                          <a:spcPct val="100000"/>
                        </a:lnSpc>
                        <a:spcBef>
                          <a:spcPct val="20000"/>
                        </a:spcBef>
                        <a:spcAft>
                          <a:spcPct val="0"/>
                        </a:spcAft>
                        <a:buClrTx/>
                        <a:buSzTx/>
                        <a:buFontTx/>
                        <a:buNone/>
                        <a:tabLst/>
                      </a:pPr>
                      <a:endParaRPr kumimoji="0" lang="ar-SA" sz="1800" b="0" i="0" u="none" strike="noStrike" cap="none" normalizeH="0" baseline="0" smtClean="0">
                        <a:ln>
                          <a:noFill/>
                        </a:ln>
                        <a:solidFill>
                          <a:schemeClr val="tx1"/>
                        </a:solidFill>
                        <a:effectLst/>
                        <a:latin typeface="Times New Roman" pitchFamily="18" charset="0"/>
                        <a:cs typeface="Arabic Transparent" pitchFamily="2" charset="-78"/>
                      </a:endParaRPr>
                    </a:p>
                    <a:p>
                      <a:pPr marL="0" marR="0" lvl="0" indent="0" algn="r" defTabSz="914400" rtl="1" eaLnBrk="1" fontAlgn="base" latinLnBrk="0" hangingPunct="1">
                        <a:lnSpc>
                          <a:spcPct val="100000"/>
                        </a:lnSpc>
                        <a:spcBef>
                          <a:spcPct val="20000"/>
                        </a:spcBef>
                        <a:spcAft>
                          <a:spcPct val="0"/>
                        </a:spcAft>
                        <a:buClrTx/>
                        <a:buSzTx/>
                        <a:buFontTx/>
                        <a:buNone/>
                        <a:tabLst/>
                      </a:pPr>
                      <a:endParaRPr kumimoji="0" lang="ar-SA" sz="1800" b="0" i="0" u="none" strike="noStrike" cap="none" normalizeH="0" baseline="0" smtClean="0">
                        <a:ln>
                          <a:noFill/>
                        </a:ln>
                        <a:solidFill>
                          <a:schemeClr val="tx1"/>
                        </a:solidFill>
                        <a:effectLst/>
                        <a:latin typeface="Times New Roman" pitchFamily="18" charset="0"/>
                        <a:cs typeface="Arabic Transparent" pitchFamily="2" charset="-78"/>
                      </a:endParaRPr>
                    </a:p>
                    <a:p>
                      <a:pPr marL="0" marR="0" lvl="0" indent="0" algn="r" defTabSz="914400" rtl="1" eaLnBrk="1" fontAlgn="base" latinLnBrk="0" hangingPunct="1">
                        <a:lnSpc>
                          <a:spcPct val="100000"/>
                        </a:lnSpc>
                        <a:spcBef>
                          <a:spcPct val="20000"/>
                        </a:spcBef>
                        <a:spcAft>
                          <a:spcPct val="0"/>
                        </a:spcAft>
                        <a:buClrTx/>
                        <a:buSzTx/>
                        <a:buFontTx/>
                        <a:buNone/>
                        <a:tabLst/>
                      </a:pPr>
                      <a:endParaRPr kumimoji="0" lang="ar-SA" sz="1800" b="0" i="0" u="none" strike="noStrike" cap="none" normalizeH="0" baseline="0" smtClean="0">
                        <a:ln>
                          <a:noFill/>
                        </a:ln>
                        <a:solidFill>
                          <a:schemeClr val="tx1"/>
                        </a:solidFill>
                        <a:effectLst/>
                        <a:latin typeface="Times New Roman" pitchFamily="18" charset="0"/>
                        <a:cs typeface="Arabic Transparent" pitchFamily="2" charset="-78"/>
                      </a:endParaRP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شعور العاملين بالرضى.</a:t>
                      </a:r>
                      <a:endParaRPr kumimoji="0" lang="en-US" sz="1800" b="0" i="0" u="none" strike="noStrike" cap="none" normalizeH="0" baseline="0" smtClean="0">
                        <a:ln>
                          <a:noFill/>
                        </a:ln>
                        <a:solidFill>
                          <a:schemeClr val="tx1"/>
                        </a:solidFill>
                        <a:effectLst/>
                        <a:latin typeface="Times New Roman" pitchFamily="18" charset="0"/>
                        <a:cs typeface="Arabic Transparent" pitchFamily="2" charset="-78"/>
                      </a:endParaRPr>
                    </a:p>
                    <a:p>
                      <a:pPr marL="0" marR="0" lvl="0" indent="0" algn="r" defTabSz="914400" rtl="1" eaLnBrk="1" fontAlgn="base" latinLnBrk="0" hangingPunct="1">
                        <a:lnSpc>
                          <a:spcPct val="100000"/>
                        </a:lnSpc>
                        <a:spcBef>
                          <a:spcPct val="20000"/>
                        </a:spcBef>
                        <a:spcAft>
                          <a:spcPct val="0"/>
                        </a:spcAft>
                        <a:buClrTx/>
                        <a:buSzTx/>
                        <a:buFontTx/>
                        <a:buNone/>
                        <a:tabLst/>
                      </a:pPr>
                      <a:endParaRPr kumimoji="0" lang="ar-SA" sz="18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EBFFFF"/>
                        </a:gs>
                        <a:gs pos="100000">
                          <a:srgbClr val="E1FFFF"/>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Char char="•"/>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شدة التركيز على العلاقات الانسانية ولو على حساب العمل.</a:t>
                      </a:r>
                    </a:p>
                    <a:p>
                      <a:pPr marL="0" marR="0" lvl="0" indent="0" algn="r" defTabSz="914400" rtl="1" eaLnBrk="1" fontAlgn="base" latinLnBrk="0" hangingPunct="1">
                        <a:lnSpc>
                          <a:spcPct val="100000"/>
                        </a:lnSpc>
                        <a:spcBef>
                          <a:spcPct val="20000"/>
                        </a:spcBef>
                        <a:spcAft>
                          <a:spcPct val="0"/>
                        </a:spcAft>
                        <a:buClrTx/>
                        <a:buSzTx/>
                        <a:buFontTx/>
                        <a:buChar char="•"/>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صعوبة الحسم واتخاذ القرارات السليمة في الاوقات العصيبة.</a:t>
                      </a:r>
                    </a:p>
                    <a:p>
                      <a:pPr marL="0" marR="0" lvl="0" indent="0" algn="r" defTabSz="914400" rtl="1" eaLnBrk="1" fontAlgn="base" latinLnBrk="0" hangingPunct="1">
                        <a:lnSpc>
                          <a:spcPct val="100000"/>
                        </a:lnSpc>
                        <a:spcBef>
                          <a:spcPct val="20000"/>
                        </a:spcBef>
                        <a:spcAft>
                          <a:spcPct val="0"/>
                        </a:spcAft>
                        <a:buClrTx/>
                        <a:buSzTx/>
                        <a:buFontTx/>
                        <a:buChar char="•"/>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سيادة ظاهرة </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المجاملة والانسجام الظاهري (الصراعات كامنه)</a:t>
                      </a:r>
                    </a:p>
                    <a:p>
                      <a:pPr marL="0" marR="0" lvl="0" indent="0" algn="r" defTabSz="914400" rtl="1" eaLnBrk="1" fontAlgn="base" latinLnBrk="0" hangingPunct="1">
                        <a:lnSpc>
                          <a:spcPct val="100000"/>
                        </a:lnSpc>
                        <a:spcBef>
                          <a:spcPct val="20000"/>
                        </a:spcBef>
                        <a:spcAft>
                          <a:spcPct val="0"/>
                        </a:spcAft>
                        <a:buClrTx/>
                        <a:buSzTx/>
                        <a:buFontTx/>
                        <a:buChar char="•"/>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صعوبة التغيير.</a:t>
                      </a:r>
                    </a:p>
                    <a:p>
                      <a:pPr marL="0" marR="0" lvl="0" indent="0" algn="r" defTabSz="914400" rtl="1" eaLnBrk="1" fontAlgn="base" latinLnBrk="0" hangingPunct="1">
                        <a:lnSpc>
                          <a:spcPct val="100000"/>
                        </a:lnSpc>
                        <a:spcBef>
                          <a:spcPct val="20000"/>
                        </a:spcBef>
                        <a:spcAft>
                          <a:spcPct val="0"/>
                        </a:spcAft>
                        <a:buClrTx/>
                        <a:buSzTx/>
                        <a:buFontTx/>
                        <a:buChar char="•"/>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سيادة ظاهرة </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مساواة غير المتساويين ظلم </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rgbClr val="800000"/>
                          </a:solidFill>
                          <a:effectLst/>
                          <a:latin typeface="Times New Roman" pitchFamily="18" charset="0"/>
                          <a:cs typeface="Arabic Transparent" pitchFamily="2" charset="-78"/>
                        </a:rPr>
                        <a:t>(قتل الطموح والابداع الفردي).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EBFFFF"/>
                        </a:gs>
                        <a:gs pos="100000">
                          <a:srgbClr val="E1FFFF"/>
                        </a:gs>
                      </a:gsLst>
                      <a:lin ang="5400000" scaled="1"/>
                    </a:gradFill>
                  </a:tcPr>
                </a:tc>
              </a:tr>
              <a:tr h="2986088">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sng" strike="noStrike" cap="none" normalizeH="0" baseline="0" smtClean="0">
                          <a:ln>
                            <a:noFill/>
                          </a:ln>
                          <a:solidFill>
                            <a:schemeClr val="tx1"/>
                          </a:solidFill>
                          <a:effectLst/>
                          <a:latin typeface="Times New Roman" pitchFamily="18" charset="0"/>
                          <a:cs typeface="Arabic Transparent" pitchFamily="2" charset="-78"/>
                        </a:rPr>
                        <a:t>ثقافة الانجاز</a:t>
                      </a:r>
                      <a:endParaRPr kumimoji="0" lang="en-US" sz="1800" b="1" i="0" u="sng"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0">
                      <a:gsLst>
                        <a:gs pos="0">
                          <a:srgbClr val="E1FFFF"/>
                        </a:gs>
                        <a:gs pos="100000">
                          <a:srgbClr val="EBFFFF"/>
                        </a:gs>
                      </a:gsLst>
                      <a:lin ang="5400000" scaled="1"/>
                    </a:grad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cap="flat">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Char char="•"/>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الايمان بأهمية تحقيق الاهداف والتفاني في ذلك.</a:t>
                      </a:r>
                    </a:p>
                    <a:p>
                      <a:pPr marL="0" marR="0" lvl="0" indent="0" algn="r" defTabSz="914400" rtl="1" eaLnBrk="1" fontAlgn="base" latinLnBrk="0" hangingPunct="1">
                        <a:lnSpc>
                          <a:spcPct val="100000"/>
                        </a:lnSpc>
                        <a:spcBef>
                          <a:spcPct val="20000"/>
                        </a:spcBef>
                        <a:spcAft>
                          <a:spcPct val="0"/>
                        </a:spcAft>
                        <a:buClrTx/>
                        <a:buSzTx/>
                        <a:buFontTx/>
                        <a:buChar char="•"/>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الشعور بمزايا الانتماء للجماعة ومزايا عمل الفريق.</a:t>
                      </a:r>
                    </a:p>
                    <a:p>
                      <a:pPr marL="0" marR="0" lvl="0" indent="0" algn="r" defTabSz="914400" rtl="1" eaLnBrk="1" fontAlgn="base" latinLnBrk="0" hangingPunct="1">
                        <a:lnSpc>
                          <a:spcPct val="100000"/>
                        </a:lnSpc>
                        <a:spcBef>
                          <a:spcPct val="20000"/>
                        </a:spcBef>
                        <a:spcAft>
                          <a:spcPct val="0"/>
                        </a:spcAft>
                        <a:buClrTx/>
                        <a:buSzTx/>
                        <a:buFontTx/>
                        <a:buChar char="•"/>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تفادي جمود اللوائح والنظم.</a:t>
                      </a:r>
                    </a:p>
                    <a:p>
                      <a:pPr marL="0" marR="0" lvl="0" indent="0" algn="r" defTabSz="914400" rtl="1" eaLnBrk="1" fontAlgn="base" latinLnBrk="0" hangingPunct="1">
                        <a:lnSpc>
                          <a:spcPct val="100000"/>
                        </a:lnSpc>
                        <a:spcBef>
                          <a:spcPct val="20000"/>
                        </a:spcBef>
                        <a:spcAft>
                          <a:spcPct val="0"/>
                        </a:spcAft>
                        <a:buClrTx/>
                        <a:buSzTx/>
                        <a:buFontTx/>
                        <a:buChar char="•"/>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الاحساس الدائم بالتفوق والتميز.</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0">
                      <a:gsLst>
                        <a:gs pos="0">
                          <a:srgbClr val="EBFFFF"/>
                        </a:gs>
                        <a:gs pos="100000">
                          <a:srgbClr val="E1FFFF"/>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cap="flat">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Char char="•"/>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سيادة ظاهرة </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a:t>
                      </a:r>
                      <a:r>
                        <a:rPr kumimoji="0" lang="ar-SA" sz="1800" b="0" i="0" u="none" strike="noStrike" cap="none" normalizeH="0" baseline="0" smtClean="0">
                          <a:ln>
                            <a:noFill/>
                          </a:ln>
                          <a:solidFill>
                            <a:srgbClr val="800000"/>
                          </a:solidFill>
                          <a:effectLst/>
                          <a:latin typeface="Times New Roman" pitchFamily="18" charset="0"/>
                          <a:cs typeface="Arabic Transparent" pitchFamily="2" charset="-78"/>
                        </a:rPr>
                        <a:t>الغاية تبرر الوسيلة“</a:t>
                      </a: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 </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مما يؤدي الى التضحية بالحاجات الشخصية والاجتماعية.</a:t>
                      </a:r>
                    </a:p>
                    <a:p>
                      <a:pPr marL="0" marR="0" lvl="0" indent="0" algn="r" defTabSz="914400" rtl="1" eaLnBrk="1" fontAlgn="base" latinLnBrk="0" hangingPunct="1">
                        <a:lnSpc>
                          <a:spcPct val="100000"/>
                        </a:lnSpc>
                        <a:spcBef>
                          <a:spcPct val="20000"/>
                        </a:spcBef>
                        <a:spcAft>
                          <a:spcPct val="0"/>
                        </a:spcAft>
                        <a:buClrTx/>
                        <a:buSzTx/>
                        <a:buFontTx/>
                        <a:buNone/>
                        <a:tabLst/>
                      </a:pPr>
                      <a:endParaRPr kumimoji="0" lang="ar-SA" sz="1800" b="0" i="0" u="none" strike="noStrike" cap="none" normalizeH="0" baseline="0" smtClean="0">
                        <a:ln>
                          <a:noFill/>
                        </a:ln>
                        <a:solidFill>
                          <a:schemeClr val="tx1"/>
                        </a:solidFill>
                        <a:effectLst/>
                        <a:latin typeface="Times New Roman" pitchFamily="18" charset="0"/>
                        <a:cs typeface="Arabic Transparent" pitchFamily="2" charset="-78"/>
                      </a:endParaRPr>
                    </a:p>
                    <a:p>
                      <a:pPr marL="0" marR="0" lvl="0" indent="0" algn="r" defTabSz="914400" rtl="1" eaLnBrk="1" fontAlgn="base" latinLnBrk="0" hangingPunct="1">
                        <a:lnSpc>
                          <a:spcPct val="100000"/>
                        </a:lnSpc>
                        <a:spcBef>
                          <a:spcPct val="20000"/>
                        </a:spcBef>
                        <a:spcAft>
                          <a:spcPct val="0"/>
                        </a:spcAft>
                        <a:buClrTx/>
                        <a:buSzTx/>
                        <a:buFontTx/>
                        <a:buChar char="•"/>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الكبرياء والعزلة.</a:t>
                      </a:r>
                      <a:endParaRPr kumimoji="0" lang="en-US" sz="18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0">
                      <a:gsLst>
                        <a:gs pos="0">
                          <a:srgbClr val="EBFFFF"/>
                        </a:gs>
                        <a:gs pos="100000">
                          <a:srgbClr val="E1FFFF"/>
                        </a:gs>
                      </a:gsLst>
                      <a:lin ang="5400000" scaled="1"/>
                    </a:gradFill>
                  </a:tcPr>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عنصر نائب لرقم الشريحة 3"/>
          <p:cNvSpPr>
            <a:spLocks noGrp="1"/>
          </p:cNvSpPr>
          <p:nvPr>
            <p:ph type="sldNum" sz="quarter" idx="12"/>
          </p:nvPr>
        </p:nvSpPr>
        <p:spPr>
          <a:noFill/>
        </p:spPr>
        <p:txBody>
          <a:bodyPr/>
          <a:lstStyle/>
          <a:p>
            <a:fld id="{FE508FD0-9C9D-4A57-8694-D506C7A8FFA6}" type="slidenum">
              <a:rPr lang="ar-SA"/>
              <a:pPr/>
              <a:t>35</a:t>
            </a:fld>
            <a:endParaRPr lang="en-US"/>
          </a:p>
        </p:txBody>
      </p:sp>
      <p:sp>
        <p:nvSpPr>
          <p:cNvPr id="36867" name="Text Box 2"/>
          <p:cNvSpPr txBox="1">
            <a:spLocks noChangeArrowheads="1"/>
          </p:cNvSpPr>
          <p:nvPr/>
        </p:nvSpPr>
        <p:spPr bwMode="auto">
          <a:xfrm>
            <a:off x="914400" y="304800"/>
            <a:ext cx="5181600" cy="588963"/>
          </a:xfrm>
          <a:prstGeom prst="rect">
            <a:avLst/>
          </a:prstGeom>
          <a:noFill/>
          <a:ln w="9525">
            <a:solidFill>
              <a:schemeClr val="tx1"/>
            </a:solidFill>
            <a:miter lim="800000"/>
            <a:headEnd/>
            <a:tailEnd/>
          </a:ln>
        </p:spPr>
        <p:txBody>
          <a:bodyPr>
            <a:spAutoFit/>
          </a:bodyPr>
          <a:lstStyle/>
          <a:p>
            <a:pPr algn="ctr">
              <a:spcBef>
                <a:spcPct val="50000"/>
              </a:spcBef>
            </a:pPr>
            <a:r>
              <a:rPr lang="ar-SA" sz="3200">
                <a:cs typeface="Andalus" pitchFamily="2" charset="-78"/>
              </a:rPr>
              <a:t>نمو ثقافة المؤسسة</a:t>
            </a:r>
            <a:endParaRPr lang="en-US" sz="3200">
              <a:cs typeface="Andalus" pitchFamily="2" charset="-78"/>
            </a:endParaRPr>
          </a:p>
        </p:txBody>
      </p:sp>
      <p:sp>
        <p:nvSpPr>
          <p:cNvPr id="36868" name="WordArt 3"/>
          <p:cNvSpPr>
            <a:spLocks noChangeArrowheads="1" noChangeShapeType="1" noTextEdit="1"/>
          </p:cNvSpPr>
          <p:nvPr/>
        </p:nvSpPr>
        <p:spPr bwMode="auto">
          <a:xfrm>
            <a:off x="1741488" y="1295400"/>
            <a:ext cx="3381375" cy="352425"/>
          </a:xfrm>
          <a:prstGeom prst="rect">
            <a:avLst/>
          </a:prstGeom>
        </p:spPr>
        <p:txBody>
          <a:bodyPr spcFirstLastPara="1" wrap="none" fromWordArt="1">
            <a:prstTxWarp prst="textArchUp">
              <a:avLst>
                <a:gd name="adj" fmla="val 10800004"/>
              </a:avLst>
            </a:prstTxWarp>
          </a:bodyPr>
          <a:lstStyle/>
          <a:p>
            <a:pPr algn="ctr"/>
            <a:r>
              <a:rPr lang="ar-EG" sz="2400" b="1" kern="10">
                <a:ln w="9525">
                  <a:solidFill>
                    <a:srgbClr val="000000"/>
                  </a:solidFill>
                  <a:round/>
                  <a:headEnd/>
                  <a:tailEnd/>
                </a:ln>
                <a:solidFill>
                  <a:srgbClr val="000000"/>
                </a:solidFill>
                <a:cs typeface="Arabic Transparent"/>
              </a:rPr>
              <a:t>ظهور قائد يتسم بمواصفات القيادة </a:t>
            </a:r>
            <a:endParaRPr lang="en-US" sz="2400" b="1" kern="10">
              <a:ln w="9525">
                <a:solidFill>
                  <a:srgbClr val="000000"/>
                </a:solidFill>
                <a:round/>
                <a:headEnd/>
                <a:tailEnd/>
              </a:ln>
              <a:solidFill>
                <a:srgbClr val="000000"/>
              </a:solidFill>
              <a:cs typeface="Arabic Transparent"/>
            </a:endParaRPr>
          </a:p>
        </p:txBody>
      </p:sp>
      <p:sp>
        <p:nvSpPr>
          <p:cNvPr id="36869" name="AutoShape 4"/>
          <p:cNvSpPr>
            <a:spLocks noChangeArrowheads="1"/>
          </p:cNvSpPr>
          <p:nvPr/>
        </p:nvSpPr>
        <p:spPr bwMode="auto">
          <a:xfrm>
            <a:off x="3200400" y="1447800"/>
            <a:ext cx="685800" cy="6096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6870" name="WordArt 5"/>
          <p:cNvSpPr>
            <a:spLocks noChangeArrowheads="1" noChangeShapeType="1" noTextEdit="1"/>
          </p:cNvSpPr>
          <p:nvPr/>
        </p:nvSpPr>
        <p:spPr bwMode="auto">
          <a:xfrm>
            <a:off x="1905000" y="2286000"/>
            <a:ext cx="3200400" cy="485775"/>
          </a:xfrm>
          <a:prstGeom prst="rect">
            <a:avLst/>
          </a:prstGeom>
        </p:spPr>
        <p:txBody>
          <a:bodyPr spcFirstLastPara="1" wrap="none" fromWordArt="1">
            <a:prstTxWarp prst="textArchUp">
              <a:avLst>
                <a:gd name="adj" fmla="val 10835668"/>
              </a:avLst>
            </a:prstTxWarp>
          </a:bodyPr>
          <a:lstStyle/>
          <a:p>
            <a:pPr algn="ctr"/>
            <a:r>
              <a:rPr lang="ar-EG" kern="10">
                <a:ln w="9525">
                  <a:solidFill>
                    <a:srgbClr val="000000"/>
                  </a:solidFill>
                  <a:round/>
                  <a:headEnd/>
                  <a:tailEnd/>
                </a:ln>
                <a:solidFill>
                  <a:srgbClr val="000000"/>
                </a:solidFill>
                <a:cs typeface="Arabic Transparent"/>
              </a:rPr>
              <a:t>يضع يده على المشكلات</a:t>
            </a:r>
            <a:endParaRPr lang="en-US" kern="10">
              <a:ln w="9525">
                <a:solidFill>
                  <a:srgbClr val="000000"/>
                </a:solidFill>
                <a:round/>
                <a:headEnd/>
                <a:tailEnd/>
              </a:ln>
              <a:solidFill>
                <a:srgbClr val="000000"/>
              </a:solidFill>
              <a:cs typeface="Arabic Transparent"/>
            </a:endParaRPr>
          </a:p>
        </p:txBody>
      </p:sp>
      <p:sp>
        <p:nvSpPr>
          <p:cNvPr id="36871" name="WordArt 6"/>
          <p:cNvSpPr>
            <a:spLocks noChangeArrowheads="1" noChangeShapeType="1" noTextEdit="1"/>
          </p:cNvSpPr>
          <p:nvPr/>
        </p:nvSpPr>
        <p:spPr bwMode="auto">
          <a:xfrm>
            <a:off x="1905000" y="4724400"/>
            <a:ext cx="3370263" cy="609600"/>
          </a:xfrm>
          <a:prstGeom prst="rect">
            <a:avLst/>
          </a:prstGeom>
        </p:spPr>
        <p:txBody>
          <a:bodyPr spcFirstLastPara="1" wrap="none" fromWordArt="1">
            <a:prstTxWarp prst="textArchUp">
              <a:avLst>
                <a:gd name="adj" fmla="val 10948516"/>
              </a:avLst>
            </a:prstTxWarp>
          </a:bodyPr>
          <a:lstStyle/>
          <a:p>
            <a:pPr algn="ctr"/>
            <a:r>
              <a:rPr lang="ar-EG" sz="2400" kern="10">
                <a:ln w="9525">
                  <a:solidFill>
                    <a:srgbClr val="000000"/>
                  </a:solidFill>
                  <a:round/>
                  <a:headEnd/>
                  <a:tailEnd/>
                </a:ln>
                <a:solidFill>
                  <a:srgbClr val="000000"/>
                </a:solidFill>
                <a:cs typeface="Arabic Transparent"/>
              </a:rPr>
              <a:t>يحفزهم للتعاون معه في وضع وتنفيذ</a:t>
            </a:r>
          </a:p>
          <a:p>
            <a:pPr algn="ctr"/>
            <a:r>
              <a:rPr lang="ar-EG" sz="2400" kern="10">
                <a:ln w="9525">
                  <a:solidFill>
                    <a:srgbClr val="000000"/>
                  </a:solidFill>
                  <a:round/>
                  <a:headEnd/>
                  <a:tailEnd/>
                </a:ln>
                <a:solidFill>
                  <a:srgbClr val="000000"/>
                </a:solidFill>
                <a:cs typeface="Arabic Transparent"/>
              </a:rPr>
              <a:t>خطة تحقق مصالح اطراف العلاقة</a:t>
            </a:r>
            <a:endParaRPr lang="en-US" sz="2400" kern="10">
              <a:ln w="9525">
                <a:solidFill>
                  <a:srgbClr val="000000"/>
                </a:solidFill>
                <a:round/>
                <a:headEnd/>
                <a:tailEnd/>
              </a:ln>
              <a:solidFill>
                <a:srgbClr val="000000"/>
              </a:solidFill>
              <a:cs typeface="Arabic Transparent"/>
            </a:endParaRPr>
          </a:p>
        </p:txBody>
      </p:sp>
      <p:sp>
        <p:nvSpPr>
          <p:cNvPr id="36872" name="WordArt 7"/>
          <p:cNvSpPr>
            <a:spLocks noChangeArrowheads="1" noChangeShapeType="1" noTextEdit="1"/>
          </p:cNvSpPr>
          <p:nvPr/>
        </p:nvSpPr>
        <p:spPr bwMode="auto">
          <a:xfrm>
            <a:off x="1893888" y="6200775"/>
            <a:ext cx="3381375" cy="352425"/>
          </a:xfrm>
          <a:prstGeom prst="rect">
            <a:avLst/>
          </a:prstGeom>
        </p:spPr>
        <p:txBody>
          <a:bodyPr spcFirstLastPara="1" wrap="none" fromWordArt="1">
            <a:prstTxWarp prst="textArchUp">
              <a:avLst>
                <a:gd name="adj" fmla="val 10800004"/>
              </a:avLst>
            </a:prstTxWarp>
          </a:bodyPr>
          <a:lstStyle/>
          <a:p>
            <a:pPr algn="ctr"/>
            <a:r>
              <a:rPr lang="ar-EG" sz="2400" kern="10">
                <a:ln w="9525">
                  <a:solidFill>
                    <a:srgbClr val="000000"/>
                  </a:solidFill>
                  <a:round/>
                  <a:headEnd/>
                  <a:tailEnd/>
                </a:ln>
                <a:solidFill>
                  <a:srgbClr val="000000"/>
                </a:solidFill>
                <a:cs typeface="Arabic Transparent"/>
              </a:rPr>
              <a:t>ايجاد ثقافة قوية لدى المؤسسة</a:t>
            </a:r>
          </a:p>
          <a:p>
            <a:pPr algn="ctr"/>
            <a:r>
              <a:rPr lang="ar-EG" sz="2400" kern="10">
                <a:ln w="9525">
                  <a:solidFill>
                    <a:srgbClr val="000000"/>
                  </a:solidFill>
                  <a:round/>
                  <a:headEnd/>
                  <a:tailEnd/>
                </a:ln>
                <a:solidFill>
                  <a:srgbClr val="000000"/>
                </a:solidFill>
                <a:cs typeface="Arabic Transparent"/>
              </a:rPr>
              <a:t> تقوم على المعرفة والتفكير الايجابي</a:t>
            </a:r>
            <a:endParaRPr lang="en-US" sz="2400" kern="10">
              <a:ln w="9525">
                <a:solidFill>
                  <a:srgbClr val="000000"/>
                </a:solidFill>
                <a:round/>
                <a:headEnd/>
                <a:tailEnd/>
              </a:ln>
              <a:solidFill>
                <a:srgbClr val="000000"/>
              </a:solidFill>
              <a:cs typeface="Arabic Transparent"/>
            </a:endParaRPr>
          </a:p>
        </p:txBody>
      </p:sp>
      <p:sp>
        <p:nvSpPr>
          <p:cNvPr id="36873" name="WordArt 8"/>
          <p:cNvSpPr>
            <a:spLocks noChangeArrowheads="1" noChangeShapeType="1" noTextEdit="1"/>
          </p:cNvSpPr>
          <p:nvPr/>
        </p:nvSpPr>
        <p:spPr bwMode="auto">
          <a:xfrm>
            <a:off x="1893888" y="7743825"/>
            <a:ext cx="3516312" cy="409575"/>
          </a:xfrm>
          <a:prstGeom prst="rect">
            <a:avLst/>
          </a:prstGeom>
        </p:spPr>
        <p:txBody>
          <a:bodyPr spcFirstLastPara="1" wrap="none" fromWordArt="1">
            <a:prstTxWarp prst="textArchUp">
              <a:avLst>
                <a:gd name="adj" fmla="val 10800004"/>
              </a:avLst>
            </a:prstTxWarp>
          </a:bodyPr>
          <a:lstStyle/>
          <a:p>
            <a:pPr algn="ctr"/>
            <a:r>
              <a:rPr lang="ar-EG" sz="2800" b="1" kern="10">
                <a:ln w="9525">
                  <a:solidFill>
                    <a:srgbClr val="000000"/>
                  </a:solidFill>
                  <a:round/>
                  <a:headEnd/>
                  <a:tailEnd/>
                </a:ln>
                <a:solidFill>
                  <a:srgbClr val="000000"/>
                </a:solidFill>
                <a:cs typeface="Arabic Transparent"/>
              </a:rPr>
              <a:t>نمو المؤسسة</a:t>
            </a:r>
            <a:endParaRPr lang="en-US" sz="2800" b="1" kern="10">
              <a:ln w="9525">
                <a:solidFill>
                  <a:srgbClr val="000000"/>
                </a:solidFill>
                <a:round/>
                <a:headEnd/>
                <a:tailEnd/>
              </a:ln>
              <a:solidFill>
                <a:srgbClr val="000000"/>
              </a:solidFill>
              <a:cs typeface="Arabic Transparent"/>
            </a:endParaRPr>
          </a:p>
        </p:txBody>
      </p:sp>
      <p:sp>
        <p:nvSpPr>
          <p:cNvPr id="36874" name="AutoShape 9"/>
          <p:cNvSpPr>
            <a:spLocks noChangeArrowheads="1"/>
          </p:cNvSpPr>
          <p:nvPr/>
        </p:nvSpPr>
        <p:spPr bwMode="auto">
          <a:xfrm>
            <a:off x="3124200" y="2514600"/>
            <a:ext cx="685800" cy="6096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6875" name="AutoShape 10"/>
          <p:cNvSpPr>
            <a:spLocks noChangeArrowheads="1"/>
          </p:cNvSpPr>
          <p:nvPr/>
        </p:nvSpPr>
        <p:spPr bwMode="auto">
          <a:xfrm>
            <a:off x="3200400" y="5105400"/>
            <a:ext cx="685800" cy="6096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6876" name="AutoShape 11"/>
          <p:cNvSpPr>
            <a:spLocks noChangeArrowheads="1"/>
          </p:cNvSpPr>
          <p:nvPr/>
        </p:nvSpPr>
        <p:spPr bwMode="auto">
          <a:xfrm>
            <a:off x="3200400" y="6629400"/>
            <a:ext cx="685800" cy="6096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6877" name="WordArt 12"/>
          <p:cNvSpPr>
            <a:spLocks noChangeArrowheads="1" noChangeShapeType="1" noTextEdit="1"/>
          </p:cNvSpPr>
          <p:nvPr/>
        </p:nvSpPr>
        <p:spPr bwMode="auto">
          <a:xfrm>
            <a:off x="1905000" y="3429000"/>
            <a:ext cx="3200400" cy="485775"/>
          </a:xfrm>
          <a:prstGeom prst="rect">
            <a:avLst/>
          </a:prstGeom>
        </p:spPr>
        <p:txBody>
          <a:bodyPr spcFirstLastPara="1" wrap="none" fromWordArt="1">
            <a:prstTxWarp prst="textArchUp">
              <a:avLst>
                <a:gd name="adj" fmla="val 10835668"/>
              </a:avLst>
            </a:prstTxWarp>
          </a:bodyPr>
          <a:lstStyle/>
          <a:p>
            <a:pPr algn="ctr"/>
            <a:r>
              <a:rPr lang="ar-EG" kern="10">
                <a:ln w="9525">
                  <a:solidFill>
                    <a:srgbClr val="000000"/>
                  </a:solidFill>
                  <a:round/>
                  <a:headEnd/>
                  <a:tailEnd/>
                </a:ln>
                <a:solidFill>
                  <a:srgbClr val="000000"/>
                </a:solidFill>
                <a:cs typeface="Arabic Transparent"/>
              </a:rPr>
              <a:t>يقنع الاتباع برؤيته وقيمه السامية</a:t>
            </a:r>
            <a:endParaRPr lang="en-US" kern="10">
              <a:ln w="9525">
                <a:solidFill>
                  <a:srgbClr val="000000"/>
                </a:solidFill>
                <a:round/>
                <a:headEnd/>
                <a:tailEnd/>
              </a:ln>
              <a:solidFill>
                <a:srgbClr val="000000"/>
              </a:solidFill>
              <a:cs typeface="Arabic Transparent"/>
            </a:endParaRPr>
          </a:p>
        </p:txBody>
      </p:sp>
      <p:sp>
        <p:nvSpPr>
          <p:cNvPr id="36878" name="AutoShape 13"/>
          <p:cNvSpPr>
            <a:spLocks noChangeArrowheads="1"/>
          </p:cNvSpPr>
          <p:nvPr/>
        </p:nvSpPr>
        <p:spPr bwMode="auto">
          <a:xfrm>
            <a:off x="3124200" y="3733800"/>
            <a:ext cx="685800" cy="6096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صر نائب لرقم الشريحة 3"/>
          <p:cNvSpPr>
            <a:spLocks noGrp="1"/>
          </p:cNvSpPr>
          <p:nvPr>
            <p:ph type="sldNum" sz="quarter" idx="12"/>
          </p:nvPr>
        </p:nvSpPr>
        <p:spPr>
          <a:noFill/>
        </p:spPr>
        <p:txBody>
          <a:bodyPr/>
          <a:lstStyle/>
          <a:p>
            <a:fld id="{D4C0B366-F1C9-4AEC-86F3-919E57F2C33C}" type="slidenum">
              <a:rPr lang="ar-SA"/>
              <a:pPr/>
              <a:t>36</a:t>
            </a:fld>
            <a:endParaRPr lang="en-US"/>
          </a:p>
        </p:txBody>
      </p:sp>
      <p:sp>
        <p:nvSpPr>
          <p:cNvPr id="37891" name="Text Box 2"/>
          <p:cNvSpPr txBox="1">
            <a:spLocks noChangeArrowheads="1"/>
          </p:cNvSpPr>
          <p:nvPr/>
        </p:nvSpPr>
        <p:spPr bwMode="auto">
          <a:xfrm>
            <a:off x="914400" y="304800"/>
            <a:ext cx="5181600" cy="588963"/>
          </a:xfrm>
          <a:prstGeom prst="rect">
            <a:avLst/>
          </a:prstGeom>
          <a:noFill/>
          <a:ln w="9525">
            <a:solidFill>
              <a:schemeClr val="tx1"/>
            </a:solidFill>
            <a:miter lim="800000"/>
            <a:headEnd/>
            <a:tailEnd/>
          </a:ln>
        </p:spPr>
        <p:txBody>
          <a:bodyPr>
            <a:spAutoFit/>
          </a:bodyPr>
          <a:lstStyle/>
          <a:p>
            <a:pPr algn="ctr">
              <a:spcBef>
                <a:spcPct val="50000"/>
              </a:spcBef>
            </a:pPr>
            <a:r>
              <a:rPr lang="ar-SA" sz="3200">
                <a:cs typeface="Andalus" pitchFamily="2" charset="-78"/>
              </a:rPr>
              <a:t>تدهور ثقافة المؤسسة</a:t>
            </a:r>
            <a:endParaRPr lang="en-US" sz="3200">
              <a:cs typeface="Andalus" pitchFamily="2" charset="-78"/>
            </a:endParaRPr>
          </a:p>
        </p:txBody>
      </p:sp>
      <p:sp>
        <p:nvSpPr>
          <p:cNvPr id="43011" name="WordArt 3"/>
          <p:cNvSpPr>
            <a:spLocks noChangeArrowheads="1" noChangeShapeType="1" noTextEdit="1"/>
          </p:cNvSpPr>
          <p:nvPr/>
        </p:nvSpPr>
        <p:spPr bwMode="auto">
          <a:xfrm>
            <a:off x="838200" y="990600"/>
            <a:ext cx="5257800" cy="533400"/>
          </a:xfrm>
          <a:prstGeom prst="rect">
            <a:avLst/>
          </a:prstGeom>
        </p:spPr>
        <p:txBody>
          <a:bodyPr wrap="none" fromWordArt="1">
            <a:prstTxWarp prst="textPlain">
              <a:avLst>
                <a:gd name="adj" fmla="val 50000"/>
              </a:avLst>
            </a:prstTxWarp>
          </a:bodyPr>
          <a:lstStyle/>
          <a:p>
            <a:pPr algn="ctr"/>
            <a:r>
              <a:rPr lang="ar-EG" sz="2400" b="1" kern="10">
                <a:ln w="9525">
                  <a:solidFill>
                    <a:srgbClr val="000000"/>
                  </a:solidFill>
                  <a:round/>
                  <a:headEnd/>
                  <a:tailEnd/>
                </a:ln>
                <a:solidFill>
                  <a:srgbClr val="000000"/>
                </a:solidFill>
                <a:cs typeface="Arabic Transparent"/>
              </a:rPr>
              <a:t>ظهور قيادة ذات رؤية محدودة </a:t>
            </a:r>
            <a:endParaRPr lang="en-US" sz="2400" b="1" kern="10">
              <a:ln w="9525">
                <a:solidFill>
                  <a:srgbClr val="000000"/>
                </a:solidFill>
                <a:round/>
                <a:headEnd/>
                <a:tailEnd/>
              </a:ln>
              <a:solidFill>
                <a:srgbClr val="000000"/>
              </a:solidFill>
              <a:cs typeface="Arabic Transparent"/>
            </a:endParaRPr>
          </a:p>
        </p:txBody>
      </p:sp>
      <p:sp>
        <p:nvSpPr>
          <p:cNvPr id="37893" name="AutoShape 4"/>
          <p:cNvSpPr>
            <a:spLocks noChangeArrowheads="1"/>
          </p:cNvSpPr>
          <p:nvPr/>
        </p:nvSpPr>
        <p:spPr bwMode="auto">
          <a:xfrm>
            <a:off x="3352800" y="1524000"/>
            <a:ext cx="3810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43013" name="WordArt 5"/>
          <p:cNvSpPr>
            <a:spLocks noChangeArrowheads="1" noChangeShapeType="1" noTextEdit="1"/>
          </p:cNvSpPr>
          <p:nvPr/>
        </p:nvSpPr>
        <p:spPr bwMode="auto">
          <a:xfrm>
            <a:off x="2057400" y="1828800"/>
            <a:ext cx="2895600" cy="381000"/>
          </a:xfrm>
          <a:prstGeom prst="rect">
            <a:avLst/>
          </a:prstGeom>
        </p:spPr>
        <p:txBody>
          <a:bodyPr wrap="none" fromWordArt="1">
            <a:prstTxWarp prst="textPlain">
              <a:avLst>
                <a:gd name="adj" fmla="val 50000"/>
              </a:avLst>
            </a:prstTxWarp>
          </a:bodyPr>
          <a:lstStyle/>
          <a:p>
            <a:pPr algn="ctr"/>
            <a:r>
              <a:rPr lang="ar-EG" sz="2400" kern="10">
                <a:ln w="9525">
                  <a:solidFill>
                    <a:srgbClr val="000000"/>
                  </a:solidFill>
                  <a:round/>
                  <a:headEnd/>
                  <a:tailEnd/>
                </a:ln>
                <a:solidFill>
                  <a:srgbClr val="000000"/>
                </a:solidFill>
                <a:cs typeface="Arabic Transparent"/>
              </a:rPr>
              <a:t>تحقق نجاحاً بسبب ظروف استثنائية</a:t>
            </a:r>
            <a:endParaRPr lang="en-US" sz="2400" kern="10">
              <a:ln w="9525">
                <a:solidFill>
                  <a:srgbClr val="000000"/>
                </a:solidFill>
                <a:round/>
                <a:headEnd/>
                <a:tailEnd/>
              </a:ln>
              <a:solidFill>
                <a:srgbClr val="000000"/>
              </a:solidFill>
              <a:cs typeface="Arabic Transparent"/>
            </a:endParaRPr>
          </a:p>
        </p:txBody>
      </p:sp>
      <p:sp>
        <p:nvSpPr>
          <p:cNvPr id="43014" name="WordArt 6"/>
          <p:cNvSpPr>
            <a:spLocks noChangeArrowheads="1" noChangeShapeType="1" noTextEdit="1"/>
          </p:cNvSpPr>
          <p:nvPr/>
        </p:nvSpPr>
        <p:spPr bwMode="auto">
          <a:xfrm>
            <a:off x="1905000" y="2667000"/>
            <a:ext cx="3200400" cy="533400"/>
          </a:xfrm>
          <a:prstGeom prst="rect">
            <a:avLst/>
          </a:prstGeom>
        </p:spPr>
        <p:txBody>
          <a:bodyPr wrap="none" fromWordArt="1">
            <a:prstTxWarp prst="textPlain">
              <a:avLst>
                <a:gd name="adj" fmla="val 50000"/>
              </a:avLst>
            </a:prstTxWarp>
          </a:bodyPr>
          <a:lstStyle/>
          <a:p>
            <a:pPr algn="ctr"/>
            <a:r>
              <a:rPr lang="ar-EG" sz="2400" kern="10">
                <a:ln w="9525">
                  <a:solidFill>
                    <a:srgbClr val="000000"/>
                  </a:solidFill>
                  <a:round/>
                  <a:headEnd/>
                  <a:tailEnd/>
                </a:ln>
                <a:solidFill>
                  <a:srgbClr val="000000"/>
                </a:solidFill>
                <a:cs typeface="Arabic Transparent"/>
              </a:rPr>
              <a:t>تصاب القيادة بالغرور والكبرياء</a:t>
            </a:r>
            <a:endParaRPr lang="en-US" sz="2400" kern="10">
              <a:ln w="9525">
                <a:solidFill>
                  <a:srgbClr val="000000"/>
                </a:solidFill>
                <a:round/>
                <a:headEnd/>
                <a:tailEnd/>
              </a:ln>
              <a:solidFill>
                <a:srgbClr val="000000"/>
              </a:solidFill>
              <a:cs typeface="Arabic Transparent"/>
            </a:endParaRPr>
          </a:p>
        </p:txBody>
      </p:sp>
      <p:sp>
        <p:nvSpPr>
          <p:cNvPr id="43015" name="WordArt 7"/>
          <p:cNvSpPr>
            <a:spLocks noChangeArrowheads="1" noChangeShapeType="1" noTextEdit="1"/>
          </p:cNvSpPr>
          <p:nvPr/>
        </p:nvSpPr>
        <p:spPr bwMode="auto">
          <a:xfrm>
            <a:off x="1752600" y="3581400"/>
            <a:ext cx="3657600" cy="533400"/>
          </a:xfrm>
          <a:prstGeom prst="rect">
            <a:avLst/>
          </a:prstGeom>
        </p:spPr>
        <p:txBody>
          <a:bodyPr wrap="none" fromWordArt="1">
            <a:prstTxWarp prst="textPlain">
              <a:avLst>
                <a:gd name="adj" fmla="val 50000"/>
              </a:avLst>
            </a:prstTxWarp>
          </a:bodyPr>
          <a:lstStyle/>
          <a:p>
            <a:pPr algn="ctr"/>
            <a:r>
              <a:rPr lang="ar-EG" sz="2400" kern="10">
                <a:ln w="9525">
                  <a:solidFill>
                    <a:srgbClr val="000000"/>
                  </a:solidFill>
                  <a:round/>
                  <a:headEnd/>
                  <a:tailEnd/>
                </a:ln>
                <a:solidFill>
                  <a:srgbClr val="000000"/>
                </a:solidFill>
                <a:cs typeface="Arabic Transparent"/>
              </a:rPr>
              <a:t>تبدأ في التوسع غير المدروس</a:t>
            </a:r>
            <a:endParaRPr lang="en-US" sz="2400" kern="10">
              <a:ln w="9525">
                <a:solidFill>
                  <a:srgbClr val="000000"/>
                </a:solidFill>
                <a:round/>
                <a:headEnd/>
                <a:tailEnd/>
              </a:ln>
              <a:solidFill>
                <a:srgbClr val="000000"/>
              </a:solidFill>
              <a:cs typeface="Arabic Transparent"/>
            </a:endParaRPr>
          </a:p>
        </p:txBody>
      </p:sp>
      <p:sp>
        <p:nvSpPr>
          <p:cNvPr id="43016" name="WordArt 8"/>
          <p:cNvSpPr>
            <a:spLocks noChangeArrowheads="1" noChangeShapeType="1" noTextEdit="1"/>
          </p:cNvSpPr>
          <p:nvPr/>
        </p:nvSpPr>
        <p:spPr bwMode="auto">
          <a:xfrm>
            <a:off x="838200" y="7391400"/>
            <a:ext cx="5562600" cy="1066800"/>
          </a:xfrm>
          <a:prstGeom prst="rect">
            <a:avLst/>
          </a:prstGeom>
        </p:spPr>
        <p:txBody>
          <a:bodyPr wrap="none" fromWordArt="1">
            <a:prstTxWarp prst="textPlain">
              <a:avLst>
                <a:gd name="adj" fmla="val 50000"/>
              </a:avLst>
            </a:prstTxWarp>
          </a:bodyPr>
          <a:lstStyle/>
          <a:p>
            <a:pPr algn="ctr"/>
            <a:r>
              <a:rPr lang="ar-EG" b="1" kern="10">
                <a:ln w="9525">
                  <a:solidFill>
                    <a:srgbClr val="000000"/>
                  </a:solidFill>
                  <a:round/>
                  <a:headEnd/>
                  <a:tailEnd/>
                </a:ln>
                <a:solidFill>
                  <a:srgbClr val="000000"/>
                </a:solidFill>
                <a:cs typeface="Arabic Transparent"/>
              </a:rPr>
              <a:t>تتدهور المؤسسة وتسوء علاقاتها الداخلية</a:t>
            </a:r>
          </a:p>
          <a:p>
            <a:pPr algn="ctr"/>
            <a:r>
              <a:rPr lang="ar-EG" b="1" kern="10">
                <a:ln w="9525">
                  <a:solidFill>
                    <a:srgbClr val="000000"/>
                  </a:solidFill>
                  <a:round/>
                  <a:headEnd/>
                  <a:tailEnd/>
                </a:ln>
                <a:solidFill>
                  <a:srgbClr val="000000"/>
                </a:solidFill>
                <a:cs typeface="Arabic Transparent"/>
              </a:rPr>
              <a:t> والخارجية ويضعف مركزها التنافسي</a:t>
            </a:r>
          </a:p>
          <a:p>
            <a:pPr algn="ctr"/>
            <a:r>
              <a:rPr lang="ar-EG" b="1" kern="10">
                <a:ln w="9525">
                  <a:solidFill>
                    <a:srgbClr val="000000"/>
                  </a:solidFill>
                  <a:round/>
                  <a:headEnd/>
                  <a:tailEnd/>
                </a:ln>
                <a:solidFill>
                  <a:srgbClr val="000000"/>
                </a:solidFill>
                <a:cs typeface="Arabic Transparent"/>
              </a:rPr>
              <a:t> وقد تندثر</a:t>
            </a:r>
            <a:endParaRPr lang="en-US" b="1" kern="10">
              <a:ln w="9525">
                <a:solidFill>
                  <a:srgbClr val="000000"/>
                </a:solidFill>
                <a:round/>
                <a:headEnd/>
                <a:tailEnd/>
              </a:ln>
              <a:solidFill>
                <a:srgbClr val="000000"/>
              </a:solidFill>
              <a:cs typeface="Arabic Transparent"/>
            </a:endParaRPr>
          </a:p>
        </p:txBody>
      </p:sp>
      <p:sp>
        <p:nvSpPr>
          <p:cNvPr id="43020" name="WordArt 12"/>
          <p:cNvSpPr>
            <a:spLocks noChangeArrowheads="1" noChangeShapeType="1" noTextEdit="1"/>
          </p:cNvSpPr>
          <p:nvPr/>
        </p:nvSpPr>
        <p:spPr bwMode="auto">
          <a:xfrm>
            <a:off x="1600200" y="4572000"/>
            <a:ext cx="3962400" cy="457200"/>
          </a:xfrm>
          <a:prstGeom prst="rect">
            <a:avLst/>
          </a:prstGeom>
        </p:spPr>
        <p:txBody>
          <a:bodyPr wrap="none" fromWordArt="1">
            <a:prstTxWarp prst="textPlain">
              <a:avLst>
                <a:gd name="adj" fmla="val 50000"/>
              </a:avLst>
            </a:prstTxWarp>
          </a:bodyPr>
          <a:lstStyle/>
          <a:p>
            <a:pPr algn="ctr"/>
            <a:r>
              <a:rPr lang="ar-EG" sz="2400" kern="10">
                <a:ln w="9525">
                  <a:solidFill>
                    <a:srgbClr val="000000"/>
                  </a:solidFill>
                  <a:round/>
                  <a:headEnd/>
                  <a:tailEnd/>
                </a:ln>
                <a:solidFill>
                  <a:srgbClr val="000000"/>
                </a:solidFill>
                <a:cs typeface="Arabic Transparent"/>
              </a:rPr>
              <a:t>تعين قادة غير اكفاء</a:t>
            </a:r>
            <a:endParaRPr lang="en-US" sz="2400" kern="10">
              <a:ln w="9525">
                <a:solidFill>
                  <a:srgbClr val="000000"/>
                </a:solidFill>
                <a:round/>
                <a:headEnd/>
                <a:tailEnd/>
              </a:ln>
              <a:solidFill>
                <a:srgbClr val="000000"/>
              </a:solidFill>
              <a:cs typeface="Arabic Transparent"/>
            </a:endParaRPr>
          </a:p>
        </p:txBody>
      </p:sp>
      <p:sp>
        <p:nvSpPr>
          <p:cNvPr id="43021" name="WordArt 13"/>
          <p:cNvSpPr>
            <a:spLocks noChangeArrowheads="1" noChangeShapeType="1" noTextEdit="1"/>
          </p:cNvSpPr>
          <p:nvPr/>
        </p:nvSpPr>
        <p:spPr bwMode="auto">
          <a:xfrm>
            <a:off x="762000" y="5334000"/>
            <a:ext cx="5791200" cy="1524000"/>
          </a:xfrm>
          <a:prstGeom prst="rect">
            <a:avLst/>
          </a:prstGeom>
        </p:spPr>
        <p:txBody>
          <a:bodyPr wrap="none" fromWordArt="1">
            <a:prstTxWarp prst="textPlain">
              <a:avLst>
                <a:gd name="adj" fmla="val 50000"/>
              </a:avLst>
            </a:prstTxWarp>
          </a:bodyPr>
          <a:lstStyle/>
          <a:p>
            <a:pPr algn="ctr"/>
            <a:r>
              <a:rPr lang="ar-EG" sz="2400" kern="10">
                <a:ln w="9525">
                  <a:solidFill>
                    <a:srgbClr val="000000"/>
                  </a:solidFill>
                  <a:round/>
                  <a:headEnd/>
                  <a:tailEnd/>
                </a:ln>
                <a:solidFill>
                  <a:srgbClr val="000000"/>
                </a:solidFill>
                <a:cs typeface="Arabic Transparent"/>
              </a:rPr>
              <a:t>ظهور ثقافة تقوم على الغرور والكبرياء</a:t>
            </a:r>
          </a:p>
          <a:p>
            <a:pPr algn="ctr"/>
            <a:r>
              <a:rPr lang="ar-EG" sz="2400" kern="10">
                <a:ln w="9525">
                  <a:solidFill>
                    <a:srgbClr val="000000"/>
                  </a:solidFill>
                  <a:round/>
                  <a:headEnd/>
                  <a:tailEnd/>
                </a:ln>
                <a:solidFill>
                  <a:srgbClr val="000000"/>
                </a:solidFill>
                <a:cs typeface="Arabic Transparent"/>
              </a:rPr>
              <a:t> ومركزية السلطة والمؤامرات</a:t>
            </a:r>
          </a:p>
          <a:p>
            <a:pPr algn="ctr"/>
            <a:r>
              <a:rPr lang="ar-EG" sz="2400" kern="10">
                <a:ln w="9525">
                  <a:solidFill>
                    <a:srgbClr val="000000"/>
                  </a:solidFill>
                  <a:round/>
                  <a:headEnd/>
                  <a:tailEnd/>
                </a:ln>
                <a:solidFill>
                  <a:srgbClr val="000000"/>
                </a:solidFill>
                <a:cs typeface="Arabic Transparent"/>
              </a:rPr>
              <a:t>وفرز الموظفين , فيقرب الموالي (ولو لم يكن لديه كفاءة)</a:t>
            </a:r>
          </a:p>
          <a:p>
            <a:pPr algn="ctr"/>
            <a:r>
              <a:rPr lang="ar-EG" sz="2400" kern="10">
                <a:ln w="9525">
                  <a:solidFill>
                    <a:srgbClr val="000000"/>
                  </a:solidFill>
                  <a:round/>
                  <a:headEnd/>
                  <a:tailEnd/>
                </a:ln>
                <a:solidFill>
                  <a:srgbClr val="000000"/>
                </a:solidFill>
                <a:cs typeface="Arabic Transparent"/>
              </a:rPr>
              <a:t>ويبعد المعارض (ولو كان صاحب فكر) </a:t>
            </a:r>
            <a:endParaRPr lang="en-US" sz="2400" kern="10">
              <a:ln w="9525">
                <a:solidFill>
                  <a:srgbClr val="000000"/>
                </a:solidFill>
                <a:round/>
                <a:headEnd/>
                <a:tailEnd/>
              </a:ln>
              <a:solidFill>
                <a:srgbClr val="000000"/>
              </a:solidFill>
              <a:cs typeface="Arabic Transparent"/>
            </a:endParaRPr>
          </a:p>
        </p:txBody>
      </p:sp>
      <p:sp>
        <p:nvSpPr>
          <p:cNvPr id="37900" name="AutoShape 14"/>
          <p:cNvSpPr>
            <a:spLocks noChangeArrowheads="1"/>
          </p:cNvSpPr>
          <p:nvPr/>
        </p:nvSpPr>
        <p:spPr bwMode="auto">
          <a:xfrm>
            <a:off x="3352800" y="2286000"/>
            <a:ext cx="3810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7901" name="AutoShape 15"/>
          <p:cNvSpPr>
            <a:spLocks noChangeArrowheads="1"/>
          </p:cNvSpPr>
          <p:nvPr/>
        </p:nvSpPr>
        <p:spPr bwMode="auto">
          <a:xfrm>
            <a:off x="3352800" y="3276600"/>
            <a:ext cx="3810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7902" name="AutoShape 16"/>
          <p:cNvSpPr>
            <a:spLocks noChangeArrowheads="1"/>
          </p:cNvSpPr>
          <p:nvPr/>
        </p:nvSpPr>
        <p:spPr bwMode="auto">
          <a:xfrm>
            <a:off x="3352800" y="4191000"/>
            <a:ext cx="3810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7903" name="AutoShape 17"/>
          <p:cNvSpPr>
            <a:spLocks noChangeArrowheads="1"/>
          </p:cNvSpPr>
          <p:nvPr/>
        </p:nvSpPr>
        <p:spPr bwMode="auto">
          <a:xfrm>
            <a:off x="3352800" y="5029200"/>
            <a:ext cx="3810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7904" name="AutoShape 18"/>
          <p:cNvSpPr>
            <a:spLocks noChangeArrowheads="1"/>
          </p:cNvSpPr>
          <p:nvPr/>
        </p:nvSpPr>
        <p:spPr bwMode="auto">
          <a:xfrm>
            <a:off x="3429000" y="7010400"/>
            <a:ext cx="3810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3011"/>
                                        </p:tgtEl>
                                        <p:attrNameLst>
                                          <p:attrName>style.visibility</p:attrName>
                                        </p:attrNameLst>
                                      </p:cBhvr>
                                      <p:to>
                                        <p:strVal val="visible"/>
                                      </p:to>
                                    </p:set>
                                    <p:animEffect transition="in" filter="checkerboard(across)">
                                      <p:cBhvr>
                                        <p:cTn id="7" dur="500"/>
                                        <p:tgtEl>
                                          <p:spTgt spid="43011"/>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3013"/>
                                        </p:tgtEl>
                                        <p:attrNameLst>
                                          <p:attrName>style.visibility</p:attrName>
                                        </p:attrNameLst>
                                      </p:cBhvr>
                                      <p:to>
                                        <p:strVal val="visible"/>
                                      </p:to>
                                    </p:set>
                                    <p:animEffect transition="in" filter="checkerboard(across)">
                                      <p:cBhvr>
                                        <p:cTn id="12" dur="500"/>
                                        <p:tgtEl>
                                          <p:spTgt spid="43013"/>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43014"/>
                                        </p:tgtEl>
                                        <p:attrNameLst>
                                          <p:attrName>style.visibility</p:attrName>
                                        </p:attrNameLst>
                                      </p:cBhvr>
                                      <p:to>
                                        <p:strVal val="visible"/>
                                      </p:to>
                                    </p:set>
                                    <p:animEffect transition="in" filter="checkerboard(across)">
                                      <p:cBhvr>
                                        <p:cTn id="17" dur="500"/>
                                        <p:tgtEl>
                                          <p:spTgt spid="43014"/>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43015"/>
                                        </p:tgtEl>
                                        <p:attrNameLst>
                                          <p:attrName>style.visibility</p:attrName>
                                        </p:attrNameLst>
                                      </p:cBhvr>
                                      <p:to>
                                        <p:strVal val="visible"/>
                                      </p:to>
                                    </p:set>
                                    <p:animEffect transition="in" filter="checkerboard(across)">
                                      <p:cBhvr>
                                        <p:cTn id="22" dur="500"/>
                                        <p:tgtEl>
                                          <p:spTgt spid="43015"/>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43020"/>
                                        </p:tgtEl>
                                        <p:attrNameLst>
                                          <p:attrName>style.visibility</p:attrName>
                                        </p:attrNameLst>
                                      </p:cBhvr>
                                      <p:to>
                                        <p:strVal val="visible"/>
                                      </p:to>
                                    </p:set>
                                    <p:animEffect transition="in" filter="checkerboard(across)">
                                      <p:cBhvr>
                                        <p:cTn id="27" dur="500"/>
                                        <p:tgtEl>
                                          <p:spTgt spid="43020"/>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43021"/>
                                        </p:tgtEl>
                                        <p:attrNameLst>
                                          <p:attrName>style.visibility</p:attrName>
                                        </p:attrNameLst>
                                      </p:cBhvr>
                                      <p:to>
                                        <p:strVal val="visible"/>
                                      </p:to>
                                    </p:set>
                                    <p:animEffect transition="in" filter="checkerboard(across)">
                                      <p:cBhvr>
                                        <p:cTn id="32" dur="500"/>
                                        <p:tgtEl>
                                          <p:spTgt spid="43021"/>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43016"/>
                                        </p:tgtEl>
                                        <p:attrNameLst>
                                          <p:attrName>style.visibility</p:attrName>
                                        </p:attrNameLst>
                                      </p:cBhvr>
                                      <p:to>
                                        <p:strVal val="visible"/>
                                      </p:to>
                                    </p:set>
                                    <p:animEffect transition="in" filter="checkerboard(across)">
                                      <p:cBhvr>
                                        <p:cTn id="37" dur="500"/>
                                        <p:tgtEl>
                                          <p:spTgt spid="430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animBg="1"/>
      <p:bldP spid="43013" grpId="0" animBg="1"/>
      <p:bldP spid="43014" grpId="0" animBg="1"/>
      <p:bldP spid="43015" grpId="0" animBg="1"/>
      <p:bldP spid="43016" grpId="0" animBg="1"/>
      <p:bldP spid="43020" grpId="0" animBg="1"/>
      <p:bldP spid="43021"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عنصر نائب لرقم الشريحة 4"/>
          <p:cNvSpPr>
            <a:spLocks noGrp="1"/>
          </p:cNvSpPr>
          <p:nvPr>
            <p:ph type="sldNum" sz="quarter" idx="12"/>
          </p:nvPr>
        </p:nvSpPr>
        <p:spPr>
          <a:noFill/>
        </p:spPr>
        <p:txBody>
          <a:bodyPr/>
          <a:lstStyle/>
          <a:p>
            <a:fld id="{63929583-2361-42F1-80AC-A8E05A4FB3C9}" type="slidenum">
              <a:rPr lang="ar-SA"/>
              <a:pPr/>
              <a:t>37</a:t>
            </a:fld>
            <a:endParaRPr lang="en-US"/>
          </a:p>
        </p:txBody>
      </p:sp>
      <p:sp>
        <p:nvSpPr>
          <p:cNvPr id="38915" name="Rectangle 2"/>
          <p:cNvSpPr>
            <a:spLocks noGrp="1" noChangeArrowheads="1"/>
          </p:cNvSpPr>
          <p:nvPr>
            <p:ph type="title"/>
          </p:nvPr>
        </p:nvSpPr>
        <p:spPr>
          <a:xfrm>
            <a:off x="514350" y="533400"/>
            <a:ext cx="5829300" cy="787400"/>
          </a:xfrm>
        </p:spPr>
        <p:txBody>
          <a:bodyPr/>
          <a:lstStyle/>
          <a:p>
            <a:pPr eaLnBrk="1" hangingPunct="1"/>
            <a:r>
              <a:rPr lang="ar-SA" sz="3200" smtClean="0">
                <a:cs typeface="Andalus" pitchFamily="2" charset="-78"/>
              </a:rPr>
              <a:t>الحلقة المفرغة</a:t>
            </a:r>
            <a:br>
              <a:rPr lang="ar-SA" sz="3200" smtClean="0">
                <a:cs typeface="Andalus" pitchFamily="2" charset="-78"/>
              </a:rPr>
            </a:br>
            <a:r>
              <a:rPr lang="ar-SA" sz="3200" smtClean="0">
                <a:cs typeface="Andalus" pitchFamily="2" charset="-78"/>
              </a:rPr>
              <a:t>لتدهور ثقافة المؤسسة</a:t>
            </a:r>
            <a:endParaRPr lang="en-US" sz="3200" smtClean="0">
              <a:cs typeface="Andalus" pitchFamily="2" charset="-78"/>
            </a:endParaRPr>
          </a:p>
        </p:txBody>
      </p:sp>
      <p:sp>
        <p:nvSpPr>
          <p:cNvPr id="38916" name="Oval 3"/>
          <p:cNvSpPr>
            <a:spLocks noChangeArrowheads="1"/>
          </p:cNvSpPr>
          <p:nvPr/>
        </p:nvSpPr>
        <p:spPr bwMode="auto">
          <a:xfrm>
            <a:off x="2514600" y="1524000"/>
            <a:ext cx="1981200" cy="2057400"/>
          </a:xfrm>
          <a:prstGeom prst="ellipse">
            <a:avLst/>
          </a:prstGeom>
          <a:noFill/>
          <a:ln w="41275">
            <a:solidFill>
              <a:srgbClr val="993300"/>
            </a:solidFill>
            <a:round/>
            <a:headEnd/>
            <a:tailEnd/>
          </a:ln>
          <a:effectLst>
            <a:prstShdw prst="shdw13" dist="53882" dir="13500000">
              <a:srgbClr val="808080"/>
            </a:prstShdw>
          </a:effectLst>
        </p:spPr>
        <p:txBody>
          <a:bodyPr wrap="none" anchor="ctr"/>
          <a:lstStyle/>
          <a:p>
            <a:pPr algn="ctr"/>
            <a:r>
              <a:rPr lang="ar-SA" sz="1800" b="1"/>
              <a:t>شعور الموظفين</a:t>
            </a:r>
          </a:p>
          <a:p>
            <a:pPr algn="ctr"/>
            <a:r>
              <a:rPr lang="ar-SA" sz="1800" b="1"/>
              <a:t> بالاستياء من تصرفات</a:t>
            </a:r>
          </a:p>
          <a:p>
            <a:pPr algn="ctr"/>
            <a:r>
              <a:rPr lang="ar-SA" sz="1800" b="1"/>
              <a:t> الادارة العليا</a:t>
            </a:r>
          </a:p>
          <a:p>
            <a:pPr algn="ctr"/>
            <a:endParaRPr lang="en-US" sz="1800" b="1"/>
          </a:p>
        </p:txBody>
      </p:sp>
      <p:sp>
        <p:nvSpPr>
          <p:cNvPr id="38917" name="Oval 6"/>
          <p:cNvSpPr>
            <a:spLocks noChangeArrowheads="1"/>
          </p:cNvSpPr>
          <p:nvPr/>
        </p:nvSpPr>
        <p:spPr bwMode="auto">
          <a:xfrm>
            <a:off x="4495800" y="2819400"/>
            <a:ext cx="1981200" cy="2057400"/>
          </a:xfrm>
          <a:prstGeom prst="ellipse">
            <a:avLst/>
          </a:prstGeom>
          <a:noFill/>
          <a:ln w="41275">
            <a:solidFill>
              <a:srgbClr val="993300"/>
            </a:solidFill>
            <a:round/>
            <a:headEnd/>
            <a:tailEnd/>
          </a:ln>
          <a:effectLst>
            <a:prstShdw prst="shdw13" dist="53882" dir="13500000">
              <a:schemeClr val="bg2"/>
            </a:prstShdw>
          </a:effectLst>
        </p:spPr>
        <p:txBody>
          <a:bodyPr wrap="none" anchor="ctr"/>
          <a:lstStyle/>
          <a:p>
            <a:pPr algn="ctr"/>
            <a:r>
              <a:rPr lang="ar-SA" sz="1800" b="1"/>
              <a:t>ظهور مشكلات</a:t>
            </a:r>
          </a:p>
          <a:p>
            <a:pPr algn="ctr"/>
            <a:r>
              <a:rPr lang="ar-SA" sz="1800" b="1"/>
              <a:t>و</a:t>
            </a:r>
          </a:p>
          <a:p>
            <a:pPr algn="ctr"/>
            <a:r>
              <a:rPr lang="ar-SA" sz="1800" b="1"/>
              <a:t>ازمات حادة</a:t>
            </a:r>
          </a:p>
          <a:p>
            <a:pPr algn="ctr"/>
            <a:endParaRPr lang="en-US" sz="1800" b="1"/>
          </a:p>
        </p:txBody>
      </p:sp>
      <p:sp>
        <p:nvSpPr>
          <p:cNvPr id="38918" name="Oval 7"/>
          <p:cNvSpPr>
            <a:spLocks noChangeArrowheads="1"/>
          </p:cNvSpPr>
          <p:nvPr/>
        </p:nvSpPr>
        <p:spPr bwMode="auto">
          <a:xfrm>
            <a:off x="4800600" y="5334000"/>
            <a:ext cx="1981200" cy="2057400"/>
          </a:xfrm>
          <a:prstGeom prst="ellipse">
            <a:avLst/>
          </a:prstGeom>
          <a:noFill/>
          <a:ln w="41275">
            <a:solidFill>
              <a:srgbClr val="993300"/>
            </a:solidFill>
            <a:round/>
            <a:headEnd/>
            <a:tailEnd/>
          </a:ln>
          <a:effectLst>
            <a:prstShdw prst="shdw13" dist="53882" dir="13500000">
              <a:schemeClr val="bg2"/>
            </a:prstShdw>
          </a:effectLst>
        </p:spPr>
        <p:txBody>
          <a:bodyPr wrap="none" anchor="ctr"/>
          <a:lstStyle/>
          <a:p>
            <a:pPr algn="ctr"/>
            <a:r>
              <a:rPr lang="ar-SA" sz="1800" b="1"/>
              <a:t>عدم اعتراف المسؤولين</a:t>
            </a:r>
          </a:p>
          <a:p>
            <a:pPr algn="ctr"/>
            <a:r>
              <a:rPr lang="ar-SA" sz="1800" b="1"/>
              <a:t>بالمشكلات </a:t>
            </a:r>
          </a:p>
          <a:p>
            <a:pPr algn="ctr"/>
            <a:r>
              <a:rPr lang="ar-SA" sz="1800" b="1"/>
              <a:t>القائمة</a:t>
            </a:r>
          </a:p>
          <a:p>
            <a:pPr algn="ctr"/>
            <a:endParaRPr lang="en-US" sz="1800" b="1"/>
          </a:p>
        </p:txBody>
      </p:sp>
      <p:sp>
        <p:nvSpPr>
          <p:cNvPr id="38919" name="Oval 8"/>
          <p:cNvSpPr>
            <a:spLocks noChangeArrowheads="1"/>
          </p:cNvSpPr>
          <p:nvPr/>
        </p:nvSpPr>
        <p:spPr bwMode="auto">
          <a:xfrm>
            <a:off x="2590800" y="6934200"/>
            <a:ext cx="1981200" cy="2057400"/>
          </a:xfrm>
          <a:prstGeom prst="ellipse">
            <a:avLst/>
          </a:prstGeom>
          <a:noFill/>
          <a:ln w="41275">
            <a:solidFill>
              <a:srgbClr val="993300"/>
            </a:solidFill>
            <a:round/>
            <a:headEnd/>
            <a:tailEnd/>
          </a:ln>
          <a:effectLst>
            <a:prstShdw prst="shdw13" dist="53882" dir="13500000">
              <a:schemeClr val="bg2"/>
            </a:prstShdw>
          </a:effectLst>
        </p:spPr>
        <p:txBody>
          <a:bodyPr wrap="none" anchor="ctr"/>
          <a:lstStyle/>
          <a:p>
            <a:pPr algn="ctr"/>
            <a:r>
              <a:rPr lang="ar-SA" sz="1800" b="1"/>
              <a:t>تاكيد الادارة العليا </a:t>
            </a:r>
          </a:p>
          <a:p>
            <a:pPr algn="ctr"/>
            <a:r>
              <a:rPr lang="ar-SA" sz="1800" b="1"/>
              <a:t>على ضرورة الالتزام</a:t>
            </a:r>
          </a:p>
          <a:p>
            <a:pPr algn="ctr"/>
            <a:r>
              <a:rPr lang="ar-SA" sz="1800" b="1"/>
              <a:t>بالقواعد الموضوعة</a:t>
            </a:r>
          </a:p>
          <a:p>
            <a:pPr algn="ctr"/>
            <a:r>
              <a:rPr lang="ar-SA" sz="1800" b="1"/>
              <a:t>دون تغيير</a:t>
            </a:r>
          </a:p>
          <a:p>
            <a:pPr algn="ctr"/>
            <a:endParaRPr lang="en-US" sz="1800" b="1"/>
          </a:p>
        </p:txBody>
      </p:sp>
      <p:sp>
        <p:nvSpPr>
          <p:cNvPr id="38920" name="Oval 9"/>
          <p:cNvSpPr>
            <a:spLocks noChangeArrowheads="1"/>
          </p:cNvSpPr>
          <p:nvPr/>
        </p:nvSpPr>
        <p:spPr bwMode="auto">
          <a:xfrm>
            <a:off x="152400" y="3048000"/>
            <a:ext cx="1981200" cy="2057400"/>
          </a:xfrm>
          <a:prstGeom prst="ellipse">
            <a:avLst/>
          </a:prstGeom>
          <a:noFill/>
          <a:ln w="41275">
            <a:solidFill>
              <a:srgbClr val="993300"/>
            </a:solidFill>
            <a:round/>
            <a:headEnd/>
            <a:tailEnd/>
          </a:ln>
          <a:effectLst>
            <a:prstShdw prst="shdw13" dist="53882" dir="13500000">
              <a:schemeClr val="bg2"/>
            </a:prstShdw>
          </a:effectLst>
        </p:spPr>
        <p:txBody>
          <a:bodyPr wrap="none" anchor="ctr"/>
          <a:lstStyle/>
          <a:p>
            <a:pPr algn="ctr"/>
            <a:r>
              <a:rPr lang="ar-SA" sz="1800" b="1"/>
              <a:t>لجوء الادارة العليا </a:t>
            </a:r>
          </a:p>
          <a:p>
            <a:pPr algn="ctr"/>
            <a:r>
              <a:rPr lang="ar-SA" sz="1800" b="1"/>
              <a:t>الى الاساليب</a:t>
            </a:r>
          </a:p>
          <a:p>
            <a:pPr algn="ctr"/>
            <a:r>
              <a:rPr lang="ar-SA" sz="1800" b="1"/>
              <a:t>القمعية في معالجة</a:t>
            </a:r>
          </a:p>
          <a:p>
            <a:pPr algn="ctr"/>
            <a:r>
              <a:rPr lang="ar-SA" sz="1800" b="1"/>
              <a:t>المشكلات </a:t>
            </a:r>
          </a:p>
          <a:p>
            <a:pPr algn="ctr"/>
            <a:endParaRPr lang="en-US" sz="1800" b="1"/>
          </a:p>
        </p:txBody>
      </p:sp>
      <p:sp>
        <p:nvSpPr>
          <p:cNvPr id="38921" name="Oval 10"/>
          <p:cNvSpPr>
            <a:spLocks noChangeArrowheads="1"/>
          </p:cNvSpPr>
          <p:nvPr/>
        </p:nvSpPr>
        <p:spPr bwMode="auto">
          <a:xfrm>
            <a:off x="152400" y="5486400"/>
            <a:ext cx="1981200" cy="2057400"/>
          </a:xfrm>
          <a:prstGeom prst="ellipse">
            <a:avLst/>
          </a:prstGeom>
          <a:noFill/>
          <a:ln w="41275">
            <a:solidFill>
              <a:srgbClr val="993300"/>
            </a:solidFill>
            <a:round/>
            <a:headEnd/>
            <a:tailEnd/>
          </a:ln>
          <a:effectLst>
            <a:prstShdw prst="shdw13" dist="53882" dir="13500000">
              <a:schemeClr val="bg2"/>
            </a:prstShdw>
          </a:effectLst>
        </p:spPr>
        <p:txBody>
          <a:bodyPr wrap="none" anchor="ctr"/>
          <a:lstStyle/>
          <a:p>
            <a:pPr algn="ctr"/>
            <a:r>
              <a:rPr lang="ar-SA" sz="1800" b="1"/>
              <a:t>تزايد الاتجاه</a:t>
            </a:r>
          </a:p>
          <a:p>
            <a:pPr algn="ctr"/>
            <a:r>
              <a:rPr lang="ar-SA" sz="1800" b="1"/>
              <a:t>نحو</a:t>
            </a:r>
          </a:p>
          <a:p>
            <a:pPr algn="ctr"/>
            <a:r>
              <a:rPr lang="ar-SA" sz="1800" b="1"/>
              <a:t>مركزية السلطة</a:t>
            </a:r>
          </a:p>
          <a:p>
            <a:pPr algn="ctr"/>
            <a:endParaRPr lang="en-US" sz="1800" b="1"/>
          </a:p>
        </p:txBody>
      </p:sp>
      <p:sp>
        <p:nvSpPr>
          <p:cNvPr id="38922" name="AutoShape 11"/>
          <p:cNvSpPr>
            <a:spLocks noChangeArrowheads="1"/>
          </p:cNvSpPr>
          <p:nvPr/>
        </p:nvSpPr>
        <p:spPr bwMode="auto">
          <a:xfrm rot="13237468" flipH="1">
            <a:off x="1658938" y="1600200"/>
            <a:ext cx="474662" cy="1447800"/>
          </a:xfrm>
          <a:prstGeom prst="curvedRightArrow">
            <a:avLst>
              <a:gd name="adj1" fmla="val 61003"/>
              <a:gd name="adj2" fmla="val 122007"/>
              <a:gd name="adj3" fmla="val 33333"/>
            </a:avLst>
          </a:prstGeom>
          <a:solidFill>
            <a:srgbClr val="FFFF99"/>
          </a:solidFill>
          <a:ln w="41275">
            <a:solidFill>
              <a:schemeClr val="tx1"/>
            </a:solidFill>
            <a:miter lim="800000"/>
            <a:headEnd/>
            <a:tailEnd/>
          </a:ln>
        </p:spPr>
        <p:txBody>
          <a:bodyPr wrap="none" anchor="ctr"/>
          <a:lstStyle/>
          <a:p>
            <a:endParaRPr lang="en-US"/>
          </a:p>
        </p:txBody>
      </p:sp>
      <p:sp>
        <p:nvSpPr>
          <p:cNvPr id="38923" name="AutoShape 19"/>
          <p:cNvSpPr>
            <a:spLocks noChangeArrowheads="1"/>
          </p:cNvSpPr>
          <p:nvPr/>
        </p:nvSpPr>
        <p:spPr bwMode="auto">
          <a:xfrm rot="18061639" flipH="1">
            <a:off x="5058569" y="1553369"/>
            <a:ext cx="474662" cy="1447800"/>
          </a:xfrm>
          <a:prstGeom prst="curvedRightArrow">
            <a:avLst>
              <a:gd name="adj1" fmla="val 61003"/>
              <a:gd name="adj2" fmla="val 122007"/>
              <a:gd name="adj3" fmla="val 33333"/>
            </a:avLst>
          </a:prstGeom>
          <a:solidFill>
            <a:srgbClr val="FFFF99"/>
          </a:solidFill>
          <a:ln w="41275">
            <a:solidFill>
              <a:schemeClr val="tx1"/>
            </a:solidFill>
            <a:miter lim="800000"/>
            <a:headEnd/>
            <a:tailEnd/>
          </a:ln>
        </p:spPr>
        <p:txBody>
          <a:bodyPr wrap="none" anchor="ctr"/>
          <a:lstStyle/>
          <a:p>
            <a:endParaRPr lang="en-US"/>
          </a:p>
        </p:txBody>
      </p:sp>
      <p:sp>
        <p:nvSpPr>
          <p:cNvPr id="38924" name="AutoShape 20"/>
          <p:cNvSpPr>
            <a:spLocks noChangeArrowheads="1"/>
          </p:cNvSpPr>
          <p:nvPr/>
        </p:nvSpPr>
        <p:spPr bwMode="auto">
          <a:xfrm rot="20910488" flipH="1">
            <a:off x="6324600" y="4114800"/>
            <a:ext cx="474663" cy="1447800"/>
          </a:xfrm>
          <a:prstGeom prst="curvedRightArrow">
            <a:avLst>
              <a:gd name="adj1" fmla="val 61003"/>
              <a:gd name="adj2" fmla="val 122007"/>
              <a:gd name="adj3" fmla="val 33333"/>
            </a:avLst>
          </a:prstGeom>
          <a:solidFill>
            <a:srgbClr val="FFFF99"/>
          </a:solidFill>
          <a:ln w="41275">
            <a:solidFill>
              <a:schemeClr val="tx1"/>
            </a:solidFill>
            <a:miter lim="800000"/>
            <a:headEnd/>
            <a:tailEnd/>
          </a:ln>
        </p:spPr>
        <p:txBody>
          <a:bodyPr wrap="none" anchor="ctr"/>
          <a:lstStyle/>
          <a:p>
            <a:endParaRPr lang="en-US"/>
          </a:p>
        </p:txBody>
      </p:sp>
      <p:sp>
        <p:nvSpPr>
          <p:cNvPr id="38925" name="AutoShape 21"/>
          <p:cNvSpPr>
            <a:spLocks noChangeArrowheads="1"/>
          </p:cNvSpPr>
          <p:nvPr/>
        </p:nvSpPr>
        <p:spPr bwMode="auto">
          <a:xfrm rot="2910698" flipH="1">
            <a:off x="4906169" y="7268369"/>
            <a:ext cx="474662" cy="1447800"/>
          </a:xfrm>
          <a:prstGeom prst="curvedRightArrow">
            <a:avLst>
              <a:gd name="adj1" fmla="val 61003"/>
              <a:gd name="adj2" fmla="val 122007"/>
              <a:gd name="adj3" fmla="val 33333"/>
            </a:avLst>
          </a:prstGeom>
          <a:solidFill>
            <a:srgbClr val="FFFF99"/>
          </a:solidFill>
          <a:ln w="41275">
            <a:solidFill>
              <a:schemeClr val="tx1"/>
            </a:solidFill>
            <a:miter lim="800000"/>
            <a:headEnd/>
            <a:tailEnd/>
          </a:ln>
        </p:spPr>
        <p:txBody>
          <a:bodyPr wrap="none" anchor="ctr"/>
          <a:lstStyle/>
          <a:p>
            <a:endParaRPr lang="en-US"/>
          </a:p>
        </p:txBody>
      </p:sp>
      <p:sp>
        <p:nvSpPr>
          <p:cNvPr id="38926" name="AutoShape 22"/>
          <p:cNvSpPr>
            <a:spLocks noChangeArrowheads="1"/>
          </p:cNvSpPr>
          <p:nvPr/>
        </p:nvSpPr>
        <p:spPr bwMode="auto">
          <a:xfrm rot="6104327" flipH="1">
            <a:off x="1400968" y="7209632"/>
            <a:ext cx="474663" cy="1447800"/>
          </a:xfrm>
          <a:prstGeom prst="curvedRightArrow">
            <a:avLst>
              <a:gd name="adj1" fmla="val 61003"/>
              <a:gd name="adj2" fmla="val 122007"/>
              <a:gd name="adj3" fmla="val 33333"/>
            </a:avLst>
          </a:prstGeom>
          <a:solidFill>
            <a:srgbClr val="FFFF99"/>
          </a:solidFill>
          <a:ln w="41275">
            <a:solidFill>
              <a:schemeClr val="tx1"/>
            </a:solidFill>
            <a:miter lim="800000"/>
            <a:headEnd/>
            <a:tailEnd/>
          </a:ln>
        </p:spPr>
        <p:txBody>
          <a:bodyPr wrap="none" anchor="ctr"/>
          <a:lstStyle/>
          <a:p>
            <a:endParaRPr lang="en-US"/>
          </a:p>
        </p:txBody>
      </p:sp>
      <p:sp>
        <p:nvSpPr>
          <p:cNvPr id="38927" name="AutoShape 23"/>
          <p:cNvSpPr>
            <a:spLocks noChangeArrowheads="1"/>
          </p:cNvSpPr>
          <p:nvPr/>
        </p:nvSpPr>
        <p:spPr bwMode="auto">
          <a:xfrm rot="9995252" flipH="1">
            <a:off x="0" y="4267200"/>
            <a:ext cx="474663" cy="1447800"/>
          </a:xfrm>
          <a:prstGeom prst="curvedRightArrow">
            <a:avLst>
              <a:gd name="adj1" fmla="val 61003"/>
              <a:gd name="adj2" fmla="val 122007"/>
              <a:gd name="adj3" fmla="val 33333"/>
            </a:avLst>
          </a:prstGeom>
          <a:solidFill>
            <a:srgbClr val="FFFF99"/>
          </a:solidFill>
          <a:ln w="41275">
            <a:solidFill>
              <a:schemeClr val="tx1"/>
            </a:solidFill>
            <a:miter lim="800000"/>
            <a:headEnd/>
            <a:tailEnd/>
          </a:ln>
        </p:spPr>
        <p:txBody>
          <a:bodyPr wrap="none" anchor="ctr"/>
          <a:lstStyle/>
          <a:p>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عنصر نائب لرقم الشريحة 4"/>
          <p:cNvSpPr>
            <a:spLocks noGrp="1"/>
          </p:cNvSpPr>
          <p:nvPr>
            <p:ph type="sldNum" sz="quarter" idx="12"/>
          </p:nvPr>
        </p:nvSpPr>
        <p:spPr>
          <a:noFill/>
        </p:spPr>
        <p:txBody>
          <a:bodyPr/>
          <a:lstStyle/>
          <a:p>
            <a:fld id="{E30028BE-0C48-4CA6-B164-16AF00AB6D4F}" type="slidenum">
              <a:rPr lang="ar-SA"/>
              <a:pPr/>
              <a:t>38</a:t>
            </a:fld>
            <a:endParaRPr lang="en-US"/>
          </a:p>
        </p:txBody>
      </p:sp>
      <p:sp>
        <p:nvSpPr>
          <p:cNvPr id="39939" name="Rectangle 2"/>
          <p:cNvSpPr>
            <a:spLocks noGrp="1" noChangeArrowheads="1"/>
          </p:cNvSpPr>
          <p:nvPr>
            <p:ph type="title"/>
          </p:nvPr>
        </p:nvSpPr>
        <p:spPr>
          <a:xfrm>
            <a:off x="514350" y="304800"/>
            <a:ext cx="5829300" cy="457200"/>
          </a:xfrm>
        </p:spPr>
        <p:txBody>
          <a:bodyPr/>
          <a:lstStyle/>
          <a:p>
            <a:pPr eaLnBrk="1" hangingPunct="1"/>
            <a:r>
              <a:rPr lang="ar-SA" sz="3200" smtClean="0">
                <a:cs typeface="Andalus" pitchFamily="2" charset="-78"/>
              </a:rPr>
              <a:t>آفاق المعـرفــة</a:t>
            </a:r>
            <a:endParaRPr lang="en-US" sz="3200" smtClean="0">
              <a:cs typeface="Andalus" pitchFamily="2" charset="-78"/>
            </a:endParaRPr>
          </a:p>
        </p:txBody>
      </p:sp>
      <p:sp>
        <p:nvSpPr>
          <p:cNvPr id="39940" name="Oval 3"/>
          <p:cNvSpPr>
            <a:spLocks noChangeArrowheads="1"/>
          </p:cNvSpPr>
          <p:nvPr/>
        </p:nvSpPr>
        <p:spPr bwMode="auto">
          <a:xfrm>
            <a:off x="1905000" y="990600"/>
            <a:ext cx="4648200" cy="3733800"/>
          </a:xfrm>
          <a:prstGeom prst="ellipse">
            <a:avLst/>
          </a:prstGeom>
          <a:noFill/>
          <a:ln w="44450">
            <a:solidFill>
              <a:srgbClr val="993300"/>
            </a:solidFill>
            <a:round/>
            <a:headEnd/>
            <a:tailEnd/>
          </a:ln>
          <a:scene3d>
            <a:camera prst="legacyObliqueBottomLeft"/>
            <a:lightRig rig="legacyFlat3" dir="t"/>
          </a:scene3d>
          <a:sp3d extrusionH="430200" prstMaterial="legacyMatte">
            <a:bevelT w="13500" h="13500" prst="angle"/>
            <a:bevelB w="13500" h="13500" prst="angle"/>
            <a:extrusionClr>
              <a:srgbClr val="993300"/>
            </a:extrusionClr>
          </a:sp3d>
        </p:spPr>
        <p:txBody>
          <a:bodyPr wrap="none" anchor="ctr">
            <a:flatTx/>
          </a:bodyPr>
          <a:lstStyle/>
          <a:p>
            <a:pPr algn="ctr"/>
            <a:r>
              <a:rPr lang="ar-SA" sz="2400" b="1" u="sng"/>
              <a:t>دائرة الغيب (1)</a:t>
            </a:r>
          </a:p>
          <a:p>
            <a:pPr algn="ctr" rtl="0"/>
            <a:r>
              <a:rPr lang="en-US" sz="2400" b="1" u="sng"/>
              <a:t>Metaphysics</a:t>
            </a:r>
          </a:p>
          <a:p>
            <a:pPr algn="ctr" rtl="0"/>
            <a:r>
              <a:rPr lang="ar-SA" sz="2400"/>
              <a:t>لا يدركها عقل ولا تحس بها جوارح </a:t>
            </a:r>
          </a:p>
          <a:p>
            <a:pPr algn="ctr" rtl="0"/>
            <a:r>
              <a:rPr lang="ar-SA" sz="2400"/>
              <a:t>ولا يعلم حقيقتها الا </a:t>
            </a:r>
            <a:r>
              <a:rPr lang="ar-SA" sz="2400" b="1"/>
              <a:t>الله</a:t>
            </a:r>
            <a:r>
              <a:rPr lang="ar-SA" sz="2400"/>
              <a:t> .</a:t>
            </a:r>
          </a:p>
          <a:p>
            <a:pPr algn="ctr" rtl="0"/>
            <a:r>
              <a:rPr lang="ar-SA" sz="2400"/>
              <a:t>الباحث فيها متنطع يشطح في الخيال</a:t>
            </a:r>
          </a:p>
          <a:p>
            <a:pPr algn="ctr" rtl="0"/>
            <a:r>
              <a:rPr lang="ar-SA" sz="2400"/>
              <a:t> او مستسلم مؤمن.</a:t>
            </a:r>
          </a:p>
          <a:p>
            <a:pPr algn="ctr"/>
            <a:r>
              <a:rPr lang="ar-SA" sz="2400"/>
              <a:t>مثال: الملائكة والجن والروح</a:t>
            </a:r>
            <a:endParaRPr lang="en-US" sz="2400"/>
          </a:p>
        </p:txBody>
      </p:sp>
      <p:sp>
        <p:nvSpPr>
          <p:cNvPr id="39941" name="Oval 4"/>
          <p:cNvSpPr>
            <a:spLocks noChangeArrowheads="1"/>
          </p:cNvSpPr>
          <p:nvPr/>
        </p:nvSpPr>
        <p:spPr bwMode="auto">
          <a:xfrm>
            <a:off x="609600" y="4648200"/>
            <a:ext cx="4648200" cy="3733800"/>
          </a:xfrm>
          <a:prstGeom prst="ellipse">
            <a:avLst/>
          </a:prstGeom>
          <a:noFill/>
          <a:ln w="44450">
            <a:solidFill>
              <a:srgbClr val="993300"/>
            </a:solidFill>
            <a:round/>
            <a:headEnd/>
            <a:tailEnd/>
          </a:ln>
          <a:scene3d>
            <a:camera prst="legacyObliqueBottomLeft"/>
            <a:lightRig rig="legacyFlat3" dir="t"/>
          </a:scene3d>
          <a:sp3d extrusionH="430200" prstMaterial="legacyMatte">
            <a:bevelT w="13500" h="13500" prst="angle"/>
            <a:bevelB w="13500" h="13500" prst="angle"/>
            <a:extrusionClr>
              <a:srgbClr val="993300"/>
            </a:extrusionClr>
          </a:sp3d>
        </p:spPr>
        <p:txBody>
          <a:bodyPr wrap="none" anchor="ctr">
            <a:flatTx/>
          </a:bodyPr>
          <a:lstStyle/>
          <a:p>
            <a:pPr algn="ctr"/>
            <a:r>
              <a:rPr lang="ar-SA" sz="2400" b="1" u="sng"/>
              <a:t>دائرة الكون (2)</a:t>
            </a:r>
          </a:p>
          <a:p>
            <a:pPr algn="ctr" rtl="0"/>
            <a:r>
              <a:rPr lang="en-US" sz="2400" b="1" u="sng"/>
              <a:t>Universe</a:t>
            </a:r>
          </a:p>
          <a:p>
            <a:pPr algn="ctr" rtl="0"/>
            <a:r>
              <a:rPr lang="ar-SA" sz="2400"/>
              <a:t>كل المخلوقات من جماد ونبات </a:t>
            </a:r>
          </a:p>
          <a:p>
            <a:pPr algn="ctr" rtl="0"/>
            <a:r>
              <a:rPr lang="ar-SA" sz="2400"/>
              <a:t>وحيوان وانسان</a:t>
            </a:r>
          </a:p>
          <a:p>
            <a:pPr algn="ctr" rtl="0"/>
            <a:r>
              <a:rPr lang="ar-SA" sz="2400"/>
              <a:t>دائرة مادية بحتة يدركها الانسان </a:t>
            </a:r>
          </a:p>
          <a:p>
            <a:pPr algn="ctr" rtl="0"/>
            <a:r>
              <a:rPr lang="ar-SA" sz="2400"/>
              <a:t>بالعقل والحواس </a:t>
            </a:r>
          </a:p>
          <a:p>
            <a:pPr algn="ctr" rtl="0"/>
            <a:r>
              <a:rPr lang="ar-SA" sz="2400"/>
              <a:t>ويستطيع ان يبحث فيها عن طريق </a:t>
            </a:r>
          </a:p>
          <a:p>
            <a:pPr algn="ctr"/>
            <a:r>
              <a:rPr lang="ar-SA" sz="2400"/>
              <a:t>معرفة القوانين التي تحكمها</a:t>
            </a:r>
          </a:p>
          <a:p>
            <a:pPr algn="ctr" rtl="0"/>
            <a:endParaRPr lang="en-US" sz="240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عنصر نائب لرقم الشريحة 4"/>
          <p:cNvSpPr>
            <a:spLocks noGrp="1"/>
          </p:cNvSpPr>
          <p:nvPr>
            <p:ph type="sldNum" sz="quarter" idx="12"/>
          </p:nvPr>
        </p:nvSpPr>
        <p:spPr>
          <a:noFill/>
        </p:spPr>
        <p:txBody>
          <a:bodyPr/>
          <a:lstStyle/>
          <a:p>
            <a:fld id="{196C77CA-A3B7-4777-919F-6F53C36AD1BC}" type="slidenum">
              <a:rPr lang="ar-SA"/>
              <a:pPr/>
              <a:t>39</a:t>
            </a:fld>
            <a:endParaRPr lang="en-US"/>
          </a:p>
        </p:txBody>
      </p:sp>
      <p:sp>
        <p:nvSpPr>
          <p:cNvPr id="40963" name="Rectangle 2"/>
          <p:cNvSpPr>
            <a:spLocks noGrp="1" noChangeArrowheads="1"/>
          </p:cNvSpPr>
          <p:nvPr>
            <p:ph type="title"/>
          </p:nvPr>
        </p:nvSpPr>
        <p:spPr>
          <a:xfrm>
            <a:off x="514350" y="152400"/>
            <a:ext cx="5829300" cy="457200"/>
          </a:xfrm>
        </p:spPr>
        <p:txBody>
          <a:bodyPr/>
          <a:lstStyle/>
          <a:p>
            <a:pPr eaLnBrk="1" hangingPunct="1"/>
            <a:r>
              <a:rPr lang="ar-SA" sz="3200" smtClean="0">
                <a:cs typeface="Andalus" pitchFamily="2" charset="-78"/>
              </a:rPr>
              <a:t>آفاق المعـرفــة</a:t>
            </a:r>
            <a:endParaRPr lang="en-US" sz="3200" smtClean="0">
              <a:cs typeface="Andalus" pitchFamily="2" charset="-78"/>
            </a:endParaRPr>
          </a:p>
        </p:txBody>
      </p:sp>
      <p:sp>
        <p:nvSpPr>
          <p:cNvPr id="40964" name="Text Box 6"/>
          <p:cNvSpPr txBox="1">
            <a:spLocks noChangeArrowheads="1"/>
          </p:cNvSpPr>
          <p:nvPr/>
        </p:nvSpPr>
        <p:spPr bwMode="auto">
          <a:xfrm>
            <a:off x="533400" y="4800600"/>
            <a:ext cx="6019800" cy="1296988"/>
          </a:xfrm>
          <a:prstGeom prst="rect">
            <a:avLst/>
          </a:prstGeom>
          <a:noFill/>
          <a:ln w="60325" cmpd="tri">
            <a:solidFill>
              <a:srgbClr val="800000"/>
            </a:solidFill>
            <a:miter lim="800000"/>
            <a:headEnd/>
            <a:tailEnd/>
          </a:ln>
        </p:spPr>
        <p:txBody>
          <a:bodyPr>
            <a:spAutoFit/>
          </a:bodyPr>
          <a:lstStyle/>
          <a:p>
            <a:pPr marL="457200" indent="-457200">
              <a:spcBef>
                <a:spcPct val="50000"/>
              </a:spcBef>
            </a:pPr>
            <a:r>
              <a:rPr lang="ar-SA" sz="1800" b="1" i="1" u="sng">
                <a:solidFill>
                  <a:srgbClr val="800000"/>
                </a:solidFill>
              </a:rPr>
              <a:t>حقيقتان:</a:t>
            </a:r>
            <a:r>
              <a:rPr lang="ar-SA" sz="1800" b="1">
                <a:solidFill>
                  <a:srgbClr val="800000"/>
                </a:solidFill>
              </a:rPr>
              <a:t> </a:t>
            </a:r>
          </a:p>
          <a:p>
            <a:pPr marL="457200" indent="-457200">
              <a:spcBef>
                <a:spcPct val="50000"/>
              </a:spcBef>
              <a:buFontTx/>
              <a:buAutoNum type="arabicPeriod"/>
            </a:pPr>
            <a:r>
              <a:rPr lang="ar-SA" sz="1800" b="1">
                <a:solidFill>
                  <a:srgbClr val="800000"/>
                </a:solidFill>
              </a:rPr>
              <a:t>ما خلق الله ظاهرة الاّ وفق نظام (او وفق سنة من سنن الله في الخلق)</a:t>
            </a:r>
          </a:p>
          <a:p>
            <a:pPr marL="457200" indent="-457200">
              <a:spcBef>
                <a:spcPct val="50000"/>
              </a:spcBef>
              <a:buFontTx/>
              <a:buAutoNum type="arabicPeriod"/>
            </a:pPr>
            <a:r>
              <a:rPr lang="ar-SA" sz="1800" b="1">
                <a:solidFill>
                  <a:srgbClr val="800000"/>
                </a:solidFill>
              </a:rPr>
              <a:t>ان كل ظاهرة تقوم على </a:t>
            </a:r>
            <a:r>
              <a:rPr lang="ar-SA" b="1" i="1"/>
              <a:t>وحدة بناءً</a:t>
            </a:r>
            <a:r>
              <a:rPr lang="ar-SA" sz="1800" b="1">
                <a:solidFill>
                  <a:srgbClr val="800000"/>
                </a:solidFill>
              </a:rPr>
              <a:t> او </a:t>
            </a:r>
            <a:r>
              <a:rPr lang="ar-SA" b="1" i="1"/>
              <a:t>وحدة معرفة</a:t>
            </a:r>
            <a:r>
              <a:rPr lang="ar-SA" sz="1800" b="1" i="1">
                <a:solidFill>
                  <a:srgbClr val="800000"/>
                </a:solidFill>
              </a:rPr>
              <a:t>.</a:t>
            </a:r>
            <a:endParaRPr lang="en-US" sz="1800" b="1" i="1">
              <a:solidFill>
                <a:srgbClr val="800000"/>
              </a:solidFill>
            </a:endParaRPr>
          </a:p>
        </p:txBody>
      </p:sp>
      <p:sp>
        <p:nvSpPr>
          <p:cNvPr id="40965" name="Text Box 8"/>
          <p:cNvSpPr txBox="1">
            <a:spLocks noChangeArrowheads="1"/>
          </p:cNvSpPr>
          <p:nvPr/>
        </p:nvSpPr>
        <p:spPr bwMode="auto">
          <a:xfrm>
            <a:off x="533400" y="6248400"/>
            <a:ext cx="6019800" cy="2487613"/>
          </a:xfrm>
          <a:prstGeom prst="rect">
            <a:avLst/>
          </a:prstGeom>
          <a:noFill/>
          <a:ln w="57150" cmpd="thickThin">
            <a:solidFill>
              <a:srgbClr val="800000"/>
            </a:solidFill>
            <a:miter lim="800000"/>
            <a:headEnd/>
            <a:tailEnd/>
          </a:ln>
        </p:spPr>
        <p:txBody>
          <a:bodyPr>
            <a:spAutoFit/>
          </a:bodyPr>
          <a:lstStyle/>
          <a:p>
            <a:pPr algn="ctr">
              <a:spcBef>
                <a:spcPct val="50000"/>
              </a:spcBef>
            </a:pPr>
            <a:r>
              <a:rPr lang="ar-SA" sz="1800" b="1"/>
              <a:t>الذرة</a:t>
            </a:r>
            <a:r>
              <a:rPr lang="ar-SA" sz="1800" b="1">
                <a:solidFill>
                  <a:srgbClr val="800000"/>
                </a:solidFill>
              </a:rPr>
              <a:t> هي الوحدة التي تقوم عليها ا</a:t>
            </a:r>
            <a:r>
              <a:rPr lang="ar-SA" sz="1800" b="1"/>
              <a:t>لجمادات</a:t>
            </a:r>
            <a:r>
              <a:rPr lang="ar-SA" sz="1800" b="1">
                <a:solidFill>
                  <a:srgbClr val="800000"/>
                </a:solidFill>
              </a:rPr>
              <a:t> (عتصر مادي) .</a:t>
            </a:r>
          </a:p>
          <a:p>
            <a:pPr algn="ctr">
              <a:spcBef>
                <a:spcPct val="50000"/>
              </a:spcBef>
            </a:pPr>
            <a:r>
              <a:rPr lang="ar-SA" sz="1800" b="1"/>
              <a:t>والخلية</a:t>
            </a:r>
            <a:r>
              <a:rPr lang="ar-SA" sz="1800" b="1">
                <a:solidFill>
                  <a:srgbClr val="800000"/>
                </a:solidFill>
              </a:rPr>
              <a:t> هي الوحدة التي يقوم عليها </a:t>
            </a:r>
            <a:r>
              <a:rPr lang="ar-SA" sz="1800" b="1"/>
              <a:t>الاحياء </a:t>
            </a:r>
            <a:r>
              <a:rPr lang="ar-SA" sz="1800" b="1">
                <a:solidFill>
                  <a:srgbClr val="800000"/>
                </a:solidFill>
              </a:rPr>
              <a:t>من </a:t>
            </a:r>
            <a:r>
              <a:rPr lang="ar-SA" sz="1800" b="1"/>
              <a:t>انسان ونبات</a:t>
            </a:r>
            <a:r>
              <a:rPr lang="ar-SA" sz="1800" b="1">
                <a:solidFill>
                  <a:srgbClr val="800000"/>
                </a:solidFill>
              </a:rPr>
              <a:t> (عنصر مادي).</a:t>
            </a:r>
          </a:p>
          <a:p>
            <a:pPr algn="ctr">
              <a:spcBef>
                <a:spcPct val="50000"/>
              </a:spcBef>
            </a:pPr>
            <a:r>
              <a:rPr lang="ar-SA" sz="1800" b="1"/>
              <a:t>والقيمة</a:t>
            </a:r>
            <a:r>
              <a:rPr lang="ar-SA" sz="1800" b="1">
                <a:solidFill>
                  <a:srgbClr val="800000"/>
                </a:solidFill>
              </a:rPr>
              <a:t> هي الوحدة التي تقوم عليها </a:t>
            </a:r>
            <a:r>
              <a:rPr lang="ar-SA" sz="1800" b="1"/>
              <a:t>العلاقات الانسانية</a:t>
            </a:r>
            <a:r>
              <a:rPr lang="ar-SA" sz="1800" b="1">
                <a:solidFill>
                  <a:srgbClr val="800000"/>
                </a:solidFill>
              </a:rPr>
              <a:t> (عنصر معنوي).</a:t>
            </a:r>
          </a:p>
          <a:p>
            <a:pPr algn="ctr">
              <a:spcBef>
                <a:spcPct val="50000"/>
              </a:spcBef>
            </a:pPr>
            <a:r>
              <a:rPr lang="ar-SA" sz="1800" b="1">
                <a:solidFill>
                  <a:srgbClr val="800000"/>
                </a:solidFill>
              </a:rPr>
              <a:t>أي ان</a:t>
            </a:r>
          </a:p>
          <a:p>
            <a:pPr algn="ctr">
              <a:spcBef>
                <a:spcPct val="50000"/>
              </a:spcBef>
            </a:pPr>
            <a:r>
              <a:rPr lang="ar-SA" sz="1800" b="1">
                <a:solidFill>
                  <a:schemeClr val="accent1"/>
                </a:solidFill>
              </a:rPr>
              <a:t>الذرة </a:t>
            </a:r>
            <a:r>
              <a:rPr lang="ar-SA" sz="1800" b="1"/>
              <a:t>هي علوم الجمادات و</a:t>
            </a:r>
            <a:r>
              <a:rPr lang="ar-SA" sz="1800" b="1">
                <a:solidFill>
                  <a:schemeClr val="accent1"/>
                </a:solidFill>
              </a:rPr>
              <a:t>الخلية </a:t>
            </a:r>
            <a:r>
              <a:rPr lang="ar-SA" sz="1800" b="1"/>
              <a:t>علوم الاحياء.</a:t>
            </a:r>
          </a:p>
          <a:p>
            <a:pPr algn="ctr">
              <a:spcBef>
                <a:spcPct val="50000"/>
              </a:spcBef>
            </a:pPr>
            <a:r>
              <a:rPr lang="ar-SA" sz="1800" b="1"/>
              <a:t>و</a:t>
            </a:r>
            <a:r>
              <a:rPr lang="ar-SA" sz="1800" b="1">
                <a:solidFill>
                  <a:schemeClr val="accent1"/>
                </a:solidFill>
              </a:rPr>
              <a:t>القيمة </a:t>
            </a:r>
            <a:r>
              <a:rPr lang="ar-SA" sz="1800" b="1"/>
              <a:t>هي علوم العلاقات الانسانية.</a:t>
            </a:r>
            <a:endParaRPr lang="en-US" sz="1800" b="1"/>
          </a:p>
        </p:txBody>
      </p:sp>
      <p:sp>
        <p:nvSpPr>
          <p:cNvPr id="40966" name="Oval 11"/>
          <p:cNvSpPr>
            <a:spLocks noChangeArrowheads="1"/>
          </p:cNvSpPr>
          <p:nvPr/>
        </p:nvSpPr>
        <p:spPr bwMode="auto">
          <a:xfrm>
            <a:off x="152400" y="609600"/>
            <a:ext cx="6629400" cy="3886200"/>
          </a:xfrm>
          <a:prstGeom prst="ellipse">
            <a:avLst/>
          </a:prstGeom>
          <a:noFill/>
          <a:ln w="34925">
            <a:solidFill>
              <a:srgbClr val="800000"/>
            </a:solidFill>
            <a:round/>
            <a:headEnd/>
            <a:tailEnd/>
          </a:ln>
          <a:scene3d>
            <a:camera prst="legacyObliqueBottomLeft"/>
            <a:lightRig rig="legacyFlat3" dir="t"/>
          </a:scene3d>
          <a:sp3d extrusionH="430200" prstMaterial="legacyMatte">
            <a:bevelT w="13500" h="13500" prst="angle"/>
            <a:bevelB w="13500" h="13500" prst="angle"/>
            <a:extrusionClr>
              <a:srgbClr val="800000"/>
            </a:extrusionClr>
          </a:sp3d>
        </p:spPr>
        <p:txBody>
          <a:bodyPr wrap="none" anchor="ctr">
            <a:flatTx/>
          </a:bodyPr>
          <a:lstStyle/>
          <a:p>
            <a:pPr algn="ctr"/>
            <a:endParaRPr lang="ar-SA" sz="2400" b="1" u="sng"/>
          </a:p>
          <a:p>
            <a:pPr algn="ctr"/>
            <a:r>
              <a:rPr lang="ar-SA" sz="2400" b="1" u="sng"/>
              <a:t>دائرة العلاقات الانسانية (3)</a:t>
            </a:r>
          </a:p>
          <a:p>
            <a:pPr algn="ctr"/>
            <a:endParaRPr lang="ar-SA" sz="2400" b="1" u="sng"/>
          </a:p>
          <a:p>
            <a:pPr algn="ctr"/>
            <a:r>
              <a:rPr lang="ar-SA" sz="2400"/>
              <a:t>تفاعل الافراد فيما بينهم مما يولد ظاهرة التجمع </a:t>
            </a:r>
          </a:p>
          <a:p>
            <a:pPr algn="ctr"/>
            <a:r>
              <a:rPr lang="ar-SA" sz="2400"/>
              <a:t>بدءاً من الاسرة وانتهاءً بالانسانية جمعاء.</a:t>
            </a:r>
          </a:p>
          <a:p>
            <a:pPr algn="ctr"/>
            <a:r>
              <a:rPr lang="ar-SA" sz="2400">
                <a:solidFill>
                  <a:srgbClr val="CC3300"/>
                </a:solidFill>
              </a:rPr>
              <a:t>(دائرة تشمل الافراد والمجتمع معاً)</a:t>
            </a:r>
          </a:p>
          <a:p>
            <a:pPr algn="ctr"/>
            <a:r>
              <a:rPr lang="ar-SA" sz="2400"/>
              <a:t>علاقات اجتماعية وسياسية واقتصادية وثقافية</a:t>
            </a:r>
            <a:endParaRPr lang="ar-SA" sz="2400">
              <a:solidFill>
                <a:srgbClr val="CC3300"/>
              </a:solidFill>
            </a:endParaRPr>
          </a:p>
          <a:p>
            <a:pPr algn="ctr"/>
            <a:r>
              <a:rPr lang="ar-SA" sz="2400"/>
              <a:t>مفتاح هذه الدائرة هو:</a:t>
            </a:r>
          </a:p>
          <a:p>
            <a:pPr algn="ctr">
              <a:buClr>
                <a:schemeClr val="accent2"/>
              </a:buClr>
              <a:buSzPct val="60000"/>
              <a:buFont typeface="Wingdings" pitchFamily="2" charset="2"/>
              <a:buChar char="ü"/>
            </a:pPr>
            <a:r>
              <a:rPr lang="ar-SA" sz="2400"/>
              <a:t>ادراك غاية الفرد (السعادة) </a:t>
            </a:r>
          </a:p>
          <a:p>
            <a:pPr algn="ctr">
              <a:buClr>
                <a:schemeClr val="accent2"/>
              </a:buClr>
              <a:buSzPct val="60000"/>
              <a:buFont typeface="Wingdings" pitchFamily="2" charset="2"/>
              <a:buChar char="ü"/>
            </a:pPr>
            <a:r>
              <a:rPr lang="ar-LB" sz="2400"/>
              <a:t>ادراك </a:t>
            </a:r>
            <a:r>
              <a:rPr lang="ar-SA" sz="2400"/>
              <a:t>غاية المجتمع (عمارة الكون) .</a:t>
            </a:r>
            <a:endParaRPr lang="en-US" sz="2400"/>
          </a:p>
          <a:p>
            <a:pPr algn="ctr"/>
            <a:endParaRPr lang="en-US" sz="24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عنصر نائب لرقم الشريحة 3"/>
          <p:cNvSpPr>
            <a:spLocks noGrp="1"/>
          </p:cNvSpPr>
          <p:nvPr>
            <p:ph type="sldNum" sz="quarter" idx="12"/>
          </p:nvPr>
        </p:nvSpPr>
        <p:spPr>
          <a:noFill/>
        </p:spPr>
        <p:txBody>
          <a:bodyPr/>
          <a:lstStyle/>
          <a:p>
            <a:fld id="{FD05A6F3-53AA-46EC-B920-4B873DA1D547}" type="slidenum">
              <a:rPr lang="ar-SA"/>
              <a:pPr/>
              <a:t>4</a:t>
            </a:fld>
            <a:endParaRPr lang="en-US"/>
          </a:p>
        </p:txBody>
      </p:sp>
      <p:sp>
        <p:nvSpPr>
          <p:cNvPr id="5123" name="AutoShape 2"/>
          <p:cNvSpPr>
            <a:spLocks noChangeArrowheads="1"/>
          </p:cNvSpPr>
          <p:nvPr/>
        </p:nvSpPr>
        <p:spPr bwMode="auto">
          <a:xfrm>
            <a:off x="1524000" y="381000"/>
            <a:ext cx="3733800" cy="1143000"/>
          </a:xfrm>
          <a:prstGeom prst="cloudCallout">
            <a:avLst>
              <a:gd name="adj1" fmla="val 57056"/>
              <a:gd name="adj2" fmla="val 77500"/>
            </a:avLst>
          </a:prstGeom>
          <a:noFill/>
          <a:ln w="50800">
            <a:solidFill>
              <a:schemeClr val="tx1"/>
            </a:solidFill>
            <a:round/>
            <a:headEnd/>
            <a:tailEnd/>
          </a:ln>
        </p:spPr>
        <p:txBody>
          <a:bodyPr/>
          <a:lstStyle/>
          <a:p>
            <a:pPr algn="ctr"/>
            <a:r>
              <a:rPr lang="ar-SA" sz="3200"/>
              <a:t>ما القيادة ......؟</a:t>
            </a:r>
            <a:endParaRPr lang="en-US" sz="3200"/>
          </a:p>
        </p:txBody>
      </p:sp>
      <p:sp>
        <p:nvSpPr>
          <p:cNvPr id="5124" name="Text Box 29"/>
          <p:cNvSpPr txBox="1">
            <a:spLocks noChangeArrowheads="1"/>
          </p:cNvSpPr>
          <p:nvPr/>
        </p:nvSpPr>
        <p:spPr bwMode="auto">
          <a:xfrm>
            <a:off x="381000" y="2133600"/>
            <a:ext cx="5867400" cy="914400"/>
          </a:xfrm>
          <a:prstGeom prst="rect">
            <a:avLst/>
          </a:prstGeom>
          <a:noFill/>
          <a:ln w="9525">
            <a:noFill/>
            <a:miter lim="800000"/>
            <a:headEnd/>
            <a:tailEnd/>
          </a:ln>
        </p:spPr>
        <p:txBody>
          <a:bodyPr>
            <a:spAutoFit/>
          </a:bodyPr>
          <a:lstStyle/>
          <a:p>
            <a:pPr>
              <a:spcBef>
                <a:spcPct val="50000"/>
              </a:spcBef>
              <a:buClr>
                <a:schemeClr val="accent1"/>
              </a:buClr>
              <a:buFont typeface="Wingdings" pitchFamily="2" charset="2"/>
              <a:buChar char="v"/>
            </a:pPr>
            <a:r>
              <a:rPr lang="ar-SA" sz="2400" i="1"/>
              <a:t> معرفة </a:t>
            </a:r>
            <a:r>
              <a:rPr lang="ar-SA" sz="2400" b="1" i="1"/>
              <a:t>تحريك </a:t>
            </a:r>
            <a:r>
              <a:rPr lang="ar-SA" sz="2400"/>
              <a:t>الناس</a:t>
            </a:r>
            <a:r>
              <a:rPr lang="ar-SA" sz="2400" b="1" i="1"/>
              <a:t> </a:t>
            </a:r>
            <a:r>
              <a:rPr lang="ar-SA" sz="2400" i="1"/>
              <a:t> نحو </a:t>
            </a:r>
            <a:r>
              <a:rPr lang="ar-SA" sz="2400" b="1" i="1"/>
              <a:t>الهدف </a:t>
            </a:r>
          </a:p>
          <a:p>
            <a:pPr algn="l">
              <a:spcBef>
                <a:spcPct val="50000"/>
              </a:spcBef>
              <a:buClr>
                <a:schemeClr val="accent1"/>
              </a:buClr>
              <a:buFont typeface="Wingdings" pitchFamily="2" charset="2"/>
              <a:buNone/>
            </a:pPr>
            <a:r>
              <a:rPr lang="ar-SA" i="1"/>
              <a:t>(طارق السويدان)</a:t>
            </a:r>
            <a:endParaRPr lang="en-US" i="1"/>
          </a:p>
        </p:txBody>
      </p:sp>
      <p:sp>
        <p:nvSpPr>
          <p:cNvPr id="5125" name="Text Box 30"/>
          <p:cNvSpPr txBox="1">
            <a:spLocks noChangeArrowheads="1"/>
          </p:cNvSpPr>
          <p:nvPr/>
        </p:nvSpPr>
        <p:spPr bwMode="auto">
          <a:xfrm>
            <a:off x="457200" y="3352800"/>
            <a:ext cx="5867400" cy="1279525"/>
          </a:xfrm>
          <a:prstGeom prst="rect">
            <a:avLst/>
          </a:prstGeom>
          <a:noFill/>
          <a:ln w="9525">
            <a:noFill/>
            <a:miter lim="800000"/>
            <a:headEnd/>
            <a:tailEnd/>
          </a:ln>
        </p:spPr>
        <p:txBody>
          <a:bodyPr>
            <a:spAutoFit/>
          </a:bodyPr>
          <a:lstStyle/>
          <a:p>
            <a:pPr>
              <a:spcBef>
                <a:spcPct val="50000"/>
              </a:spcBef>
              <a:buClr>
                <a:schemeClr val="accent1"/>
              </a:buClr>
              <a:buFont typeface="Wingdings" pitchFamily="2" charset="2"/>
              <a:buChar char="v"/>
            </a:pPr>
            <a:r>
              <a:rPr lang="ar-SA" sz="2400" i="1"/>
              <a:t> القدرة على </a:t>
            </a:r>
            <a:r>
              <a:rPr lang="ar-SA" sz="2400" b="1" i="1"/>
              <a:t>توجيه الآخرين</a:t>
            </a:r>
            <a:r>
              <a:rPr lang="ar-SA" sz="2400" i="1"/>
              <a:t> نحو الهدف واقناع الآخرين بالعمل في حماس ومثابرة لتحقيق </a:t>
            </a:r>
            <a:r>
              <a:rPr lang="ar-SA" sz="2400" b="1" i="1"/>
              <a:t>الاهداف</a:t>
            </a:r>
            <a:r>
              <a:rPr lang="ar-SA" sz="2400" i="1"/>
              <a:t> المنشودة  </a:t>
            </a:r>
          </a:p>
          <a:p>
            <a:pPr algn="l">
              <a:spcBef>
                <a:spcPct val="50000"/>
              </a:spcBef>
              <a:buClr>
                <a:schemeClr val="accent1"/>
              </a:buClr>
              <a:buFont typeface="Wingdings" pitchFamily="2" charset="2"/>
              <a:buNone/>
            </a:pPr>
            <a:r>
              <a:rPr lang="ar-SA" i="1"/>
              <a:t>(عبد المعطي عساف)</a:t>
            </a:r>
            <a:endParaRPr lang="en-US" i="1"/>
          </a:p>
        </p:txBody>
      </p:sp>
      <p:sp>
        <p:nvSpPr>
          <p:cNvPr id="5126" name="Text Box 31"/>
          <p:cNvSpPr txBox="1">
            <a:spLocks noChangeArrowheads="1"/>
          </p:cNvSpPr>
          <p:nvPr/>
        </p:nvSpPr>
        <p:spPr bwMode="auto">
          <a:xfrm>
            <a:off x="533400" y="4800600"/>
            <a:ext cx="5867400" cy="1735138"/>
          </a:xfrm>
          <a:prstGeom prst="rect">
            <a:avLst/>
          </a:prstGeom>
          <a:noFill/>
          <a:ln w="9525">
            <a:noFill/>
            <a:miter lim="800000"/>
            <a:headEnd/>
            <a:tailEnd/>
          </a:ln>
        </p:spPr>
        <p:txBody>
          <a:bodyPr>
            <a:spAutoFit/>
          </a:bodyPr>
          <a:lstStyle/>
          <a:p>
            <a:pPr>
              <a:spcBef>
                <a:spcPct val="50000"/>
              </a:spcBef>
              <a:buClr>
                <a:schemeClr val="accent1"/>
              </a:buClr>
              <a:buFont typeface="Wingdings" pitchFamily="2" charset="2"/>
              <a:buChar char="v"/>
            </a:pPr>
            <a:r>
              <a:rPr lang="ar-SA" sz="2400" i="1"/>
              <a:t> </a:t>
            </a:r>
            <a:r>
              <a:rPr lang="ar-SA" sz="2400" b="1" i="1"/>
              <a:t>التأثير والتفاعل</a:t>
            </a:r>
            <a:r>
              <a:rPr lang="ar-SA" sz="2400" i="1"/>
              <a:t> الذي يؤدي الى تحريك الجماعة لتحقيق ا</a:t>
            </a:r>
            <a:r>
              <a:rPr lang="ar-SA" sz="2400" b="1" i="1"/>
              <a:t>هداف</a:t>
            </a:r>
            <a:r>
              <a:rPr lang="ar-SA" sz="2400" i="1"/>
              <a:t> محددة يمارسه شخص يتمتع </a:t>
            </a:r>
            <a:r>
              <a:rPr lang="ar-SA" sz="2400" b="1" i="1"/>
              <a:t>بمواصفات وقدرات</a:t>
            </a:r>
            <a:r>
              <a:rPr lang="ar-SA" sz="2400" i="1"/>
              <a:t> تعترف بها الجماعة  </a:t>
            </a:r>
          </a:p>
          <a:p>
            <a:pPr algn="l">
              <a:spcBef>
                <a:spcPct val="50000"/>
              </a:spcBef>
              <a:buClr>
                <a:schemeClr val="accent1"/>
              </a:buClr>
              <a:buFont typeface="Wingdings" pitchFamily="2" charset="2"/>
              <a:buNone/>
            </a:pPr>
            <a:r>
              <a:rPr lang="ar-SA" i="1"/>
              <a:t>(عماد ملكاوي</a:t>
            </a:r>
            <a:r>
              <a:rPr lang="ar-SA" sz="2400" i="1"/>
              <a:t>)</a:t>
            </a:r>
            <a:endParaRPr lang="en-US" sz="2400" i="1"/>
          </a:p>
        </p:txBody>
      </p:sp>
      <p:sp>
        <p:nvSpPr>
          <p:cNvPr id="5127" name="Text Box 32"/>
          <p:cNvSpPr txBox="1">
            <a:spLocks noChangeArrowheads="1"/>
          </p:cNvSpPr>
          <p:nvPr/>
        </p:nvSpPr>
        <p:spPr bwMode="auto">
          <a:xfrm>
            <a:off x="381000" y="6705600"/>
            <a:ext cx="5867400" cy="1735138"/>
          </a:xfrm>
          <a:prstGeom prst="rect">
            <a:avLst/>
          </a:prstGeom>
          <a:noFill/>
          <a:ln w="9525">
            <a:noFill/>
            <a:miter lim="800000"/>
            <a:headEnd/>
            <a:tailEnd/>
          </a:ln>
        </p:spPr>
        <p:txBody>
          <a:bodyPr>
            <a:spAutoFit/>
          </a:bodyPr>
          <a:lstStyle/>
          <a:p>
            <a:pPr>
              <a:spcBef>
                <a:spcPct val="50000"/>
              </a:spcBef>
              <a:buClr>
                <a:schemeClr val="accent1"/>
              </a:buClr>
              <a:buFont typeface="Wingdings" pitchFamily="2" charset="2"/>
              <a:buChar char="v"/>
            </a:pPr>
            <a:r>
              <a:rPr lang="ar-SA" sz="2400" i="1"/>
              <a:t> القدرة على </a:t>
            </a:r>
            <a:r>
              <a:rPr lang="ar-SA" sz="2400" b="1" i="1"/>
              <a:t>توجيه الموارد البشرية والموارد</a:t>
            </a:r>
            <a:r>
              <a:rPr lang="ar-SA" sz="2400" i="1"/>
              <a:t> </a:t>
            </a:r>
            <a:r>
              <a:rPr lang="ar-SA" sz="2400" b="1" i="1"/>
              <a:t>المادية</a:t>
            </a:r>
            <a:r>
              <a:rPr lang="ar-SA" sz="2400" i="1"/>
              <a:t> نحو الهدف المنشود بعد </a:t>
            </a:r>
            <a:r>
              <a:rPr lang="ar-SA" sz="2400" b="1" i="1"/>
              <a:t>رصد متغيرات</a:t>
            </a:r>
            <a:r>
              <a:rPr lang="ar-SA" sz="2400" i="1"/>
              <a:t> ظروف الزمان والمكان و الاحداث  </a:t>
            </a:r>
          </a:p>
          <a:p>
            <a:pPr algn="l">
              <a:spcBef>
                <a:spcPct val="50000"/>
              </a:spcBef>
              <a:buClr>
                <a:schemeClr val="accent1"/>
              </a:buClr>
              <a:buFont typeface="Wingdings" pitchFamily="2" charset="2"/>
              <a:buNone/>
            </a:pPr>
            <a:r>
              <a:rPr lang="ar-SA" sz="2400" i="1"/>
              <a:t>(</a:t>
            </a:r>
            <a:r>
              <a:rPr lang="ar-SA" i="1"/>
              <a:t>بكر ريحان</a:t>
            </a:r>
            <a:r>
              <a:rPr lang="ar-SA" sz="2400" i="1"/>
              <a:t>)</a:t>
            </a:r>
            <a:endParaRPr lang="en-US" sz="2400" i="1"/>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عنصر نائب لرقم الشريحة 4"/>
          <p:cNvSpPr>
            <a:spLocks noGrp="1"/>
          </p:cNvSpPr>
          <p:nvPr>
            <p:ph type="sldNum" sz="quarter" idx="12"/>
          </p:nvPr>
        </p:nvSpPr>
        <p:spPr>
          <a:noFill/>
        </p:spPr>
        <p:txBody>
          <a:bodyPr/>
          <a:lstStyle/>
          <a:p>
            <a:fld id="{6BD5CA3A-92AD-4291-9286-98F858DFCB06}" type="slidenum">
              <a:rPr lang="ar-SA"/>
              <a:pPr/>
              <a:t>40</a:t>
            </a:fld>
            <a:endParaRPr lang="en-US"/>
          </a:p>
        </p:txBody>
      </p:sp>
      <p:sp>
        <p:nvSpPr>
          <p:cNvPr id="41987" name="Rectangle 2"/>
          <p:cNvSpPr>
            <a:spLocks noGrp="1" noChangeArrowheads="1"/>
          </p:cNvSpPr>
          <p:nvPr>
            <p:ph type="title"/>
          </p:nvPr>
        </p:nvSpPr>
        <p:spPr>
          <a:xfrm>
            <a:off x="514350" y="381000"/>
            <a:ext cx="5829300" cy="533400"/>
          </a:xfrm>
        </p:spPr>
        <p:txBody>
          <a:bodyPr/>
          <a:lstStyle/>
          <a:p>
            <a:pPr eaLnBrk="1" hangingPunct="1"/>
            <a:r>
              <a:rPr lang="ar-SA" sz="3200" smtClean="0">
                <a:cs typeface="Andalus" pitchFamily="2" charset="-78"/>
              </a:rPr>
              <a:t>القيمة التوحيدية للعلاقات الانسانية</a:t>
            </a:r>
            <a:endParaRPr lang="en-US" sz="3200" smtClean="0">
              <a:cs typeface="Andalus" pitchFamily="2" charset="-78"/>
            </a:endParaRPr>
          </a:p>
        </p:txBody>
      </p:sp>
      <p:sp>
        <p:nvSpPr>
          <p:cNvPr id="41988" name="Text Box 3"/>
          <p:cNvSpPr txBox="1">
            <a:spLocks noChangeArrowheads="1"/>
          </p:cNvSpPr>
          <p:nvPr/>
        </p:nvSpPr>
        <p:spPr bwMode="auto">
          <a:xfrm>
            <a:off x="762000" y="1219200"/>
            <a:ext cx="5791200" cy="457200"/>
          </a:xfrm>
          <a:prstGeom prst="rect">
            <a:avLst/>
          </a:prstGeom>
          <a:noFill/>
          <a:ln w="9525">
            <a:noFill/>
            <a:miter lim="800000"/>
            <a:headEnd/>
            <a:tailEnd/>
          </a:ln>
        </p:spPr>
        <p:txBody>
          <a:bodyPr>
            <a:spAutoFit/>
          </a:bodyPr>
          <a:lstStyle/>
          <a:p>
            <a:pPr algn="ctr">
              <a:spcBef>
                <a:spcPct val="50000"/>
              </a:spcBef>
            </a:pPr>
            <a:r>
              <a:rPr lang="ar-SA" sz="2400" u="sng"/>
              <a:t>العلاقات الانسانية تتصل اتصالاً مباشراً بالغايتين :</a:t>
            </a:r>
            <a:endParaRPr lang="en-US" sz="2400" u="sng"/>
          </a:p>
        </p:txBody>
      </p:sp>
      <p:sp>
        <p:nvSpPr>
          <p:cNvPr id="41989" name="Line 5"/>
          <p:cNvSpPr>
            <a:spLocks noChangeShapeType="1"/>
          </p:cNvSpPr>
          <p:nvPr/>
        </p:nvSpPr>
        <p:spPr bwMode="auto">
          <a:xfrm>
            <a:off x="1981200" y="1600200"/>
            <a:ext cx="0" cy="685800"/>
          </a:xfrm>
          <a:prstGeom prst="line">
            <a:avLst/>
          </a:prstGeom>
          <a:noFill/>
          <a:ln w="9525">
            <a:solidFill>
              <a:schemeClr val="tx1"/>
            </a:solidFill>
            <a:round/>
            <a:headEnd/>
            <a:tailEnd type="triangle" w="med" len="med"/>
          </a:ln>
        </p:spPr>
        <p:txBody>
          <a:bodyPr/>
          <a:lstStyle/>
          <a:p>
            <a:endParaRPr lang="en-US"/>
          </a:p>
        </p:txBody>
      </p:sp>
      <p:sp>
        <p:nvSpPr>
          <p:cNvPr id="41990" name="Line 6"/>
          <p:cNvSpPr>
            <a:spLocks noChangeShapeType="1"/>
          </p:cNvSpPr>
          <p:nvPr/>
        </p:nvSpPr>
        <p:spPr bwMode="auto">
          <a:xfrm>
            <a:off x="4724400" y="1600200"/>
            <a:ext cx="0" cy="685800"/>
          </a:xfrm>
          <a:prstGeom prst="line">
            <a:avLst/>
          </a:prstGeom>
          <a:noFill/>
          <a:ln w="9525">
            <a:solidFill>
              <a:schemeClr val="tx1"/>
            </a:solidFill>
            <a:round/>
            <a:headEnd/>
            <a:tailEnd type="triangle" w="med" len="med"/>
          </a:ln>
        </p:spPr>
        <p:txBody>
          <a:bodyPr/>
          <a:lstStyle/>
          <a:p>
            <a:endParaRPr lang="en-US"/>
          </a:p>
        </p:txBody>
      </p:sp>
      <p:sp>
        <p:nvSpPr>
          <p:cNvPr id="41991" name="AutoShape 7"/>
          <p:cNvSpPr>
            <a:spLocks noChangeArrowheads="1"/>
          </p:cNvSpPr>
          <p:nvPr/>
        </p:nvSpPr>
        <p:spPr bwMode="auto">
          <a:xfrm>
            <a:off x="4038600" y="2438400"/>
            <a:ext cx="1905000" cy="1752600"/>
          </a:xfrm>
          <a:prstGeom prst="bevel">
            <a:avLst>
              <a:gd name="adj" fmla="val 12500"/>
            </a:avLst>
          </a:prstGeom>
          <a:gradFill rotWithShape="0">
            <a:gsLst>
              <a:gs pos="0">
                <a:srgbClr val="C0C0C0"/>
              </a:gs>
              <a:gs pos="100000">
                <a:schemeClr val="bg1"/>
              </a:gs>
            </a:gsLst>
            <a:lin ang="5400000" scaled="1"/>
          </a:gradFill>
          <a:ln w="9525">
            <a:solidFill>
              <a:schemeClr val="tx1"/>
            </a:solidFill>
            <a:miter lim="800000"/>
            <a:headEnd/>
            <a:tailEnd/>
          </a:ln>
        </p:spPr>
        <p:txBody>
          <a:bodyPr wrap="none" anchor="ctr"/>
          <a:lstStyle/>
          <a:p>
            <a:pPr algn="ctr"/>
            <a:r>
              <a:rPr lang="ar-SA" sz="2400"/>
              <a:t>الفردية</a:t>
            </a:r>
          </a:p>
          <a:p>
            <a:pPr algn="ctr"/>
            <a:r>
              <a:rPr lang="ar-SA" sz="2400"/>
              <a:t>(سعادة الفرد)</a:t>
            </a:r>
            <a:endParaRPr lang="en-US" sz="2400"/>
          </a:p>
        </p:txBody>
      </p:sp>
      <p:sp>
        <p:nvSpPr>
          <p:cNvPr id="41992" name="AutoShape 8"/>
          <p:cNvSpPr>
            <a:spLocks noChangeArrowheads="1"/>
          </p:cNvSpPr>
          <p:nvPr/>
        </p:nvSpPr>
        <p:spPr bwMode="auto">
          <a:xfrm>
            <a:off x="1295400" y="2438400"/>
            <a:ext cx="1905000" cy="1752600"/>
          </a:xfrm>
          <a:prstGeom prst="bevel">
            <a:avLst>
              <a:gd name="adj" fmla="val 12500"/>
            </a:avLst>
          </a:prstGeom>
          <a:gradFill rotWithShape="0">
            <a:gsLst>
              <a:gs pos="0">
                <a:srgbClr val="C0C0C0"/>
              </a:gs>
              <a:gs pos="100000">
                <a:schemeClr val="bg1"/>
              </a:gs>
            </a:gsLst>
            <a:lin ang="5400000" scaled="1"/>
          </a:gradFill>
          <a:ln w="9525">
            <a:solidFill>
              <a:schemeClr val="tx1"/>
            </a:solidFill>
            <a:miter lim="800000"/>
            <a:headEnd/>
            <a:tailEnd/>
          </a:ln>
        </p:spPr>
        <p:txBody>
          <a:bodyPr wrap="none" anchor="ctr"/>
          <a:lstStyle/>
          <a:p>
            <a:pPr algn="ctr"/>
            <a:r>
              <a:rPr lang="ar-SA" sz="2400"/>
              <a:t>الجماعية</a:t>
            </a:r>
          </a:p>
          <a:p>
            <a:pPr algn="ctr"/>
            <a:r>
              <a:rPr lang="ar-SA" sz="2400"/>
              <a:t>(اعمار الكون)</a:t>
            </a:r>
            <a:endParaRPr lang="en-US" sz="2400"/>
          </a:p>
        </p:txBody>
      </p:sp>
      <p:sp>
        <p:nvSpPr>
          <p:cNvPr id="41993" name="Text Box 9"/>
          <p:cNvSpPr txBox="1">
            <a:spLocks noChangeArrowheads="1"/>
          </p:cNvSpPr>
          <p:nvPr/>
        </p:nvSpPr>
        <p:spPr bwMode="auto">
          <a:xfrm>
            <a:off x="990600" y="4648200"/>
            <a:ext cx="5410200" cy="3998913"/>
          </a:xfrm>
          <a:prstGeom prst="rect">
            <a:avLst/>
          </a:prstGeom>
          <a:noFill/>
          <a:ln w="9525">
            <a:noFill/>
            <a:miter lim="800000"/>
            <a:headEnd/>
            <a:tailEnd/>
          </a:ln>
        </p:spPr>
        <p:txBody>
          <a:bodyPr>
            <a:spAutoFit/>
          </a:bodyPr>
          <a:lstStyle/>
          <a:p>
            <a:pPr algn="ctr">
              <a:spcBef>
                <a:spcPct val="50000"/>
              </a:spcBef>
            </a:pPr>
            <a:r>
              <a:rPr lang="ar-SA" sz="2800" b="1">
                <a:solidFill>
                  <a:srgbClr val="800000"/>
                </a:solidFill>
              </a:rPr>
              <a:t>لتحقيق الغايتين معاً لا بد من </a:t>
            </a:r>
          </a:p>
          <a:p>
            <a:pPr algn="ctr">
              <a:spcBef>
                <a:spcPct val="50000"/>
              </a:spcBef>
            </a:pPr>
            <a:r>
              <a:rPr lang="ar-SA" sz="2800" b="1" i="1">
                <a:solidFill>
                  <a:srgbClr val="000099"/>
                </a:solidFill>
              </a:rPr>
              <a:t>قيمة جوهرية</a:t>
            </a:r>
          </a:p>
          <a:p>
            <a:pPr algn="ctr">
              <a:spcBef>
                <a:spcPct val="50000"/>
              </a:spcBef>
            </a:pPr>
            <a:r>
              <a:rPr lang="ar-SA" sz="2800" b="1">
                <a:solidFill>
                  <a:srgbClr val="800000"/>
                </a:solidFill>
              </a:rPr>
              <a:t> تتصف بالحياد تدور جميع القيم في فلكها لتكون </a:t>
            </a:r>
            <a:r>
              <a:rPr lang="ar-SA" sz="3200" b="1" i="1"/>
              <a:t>قيمة القيم</a:t>
            </a:r>
            <a:r>
              <a:rPr lang="ar-SA" sz="2800" b="1">
                <a:solidFill>
                  <a:srgbClr val="800000"/>
                </a:solidFill>
              </a:rPr>
              <a:t> او ما يسمى </a:t>
            </a:r>
          </a:p>
          <a:p>
            <a:pPr algn="ctr">
              <a:spcBef>
                <a:spcPct val="50000"/>
              </a:spcBef>
            </a:pPr>
            <a:r>
              <a:rPr lang="ar-SA" sz="2800" b="1" i="1">
                <a:solidFill>
                  <a:srgbClr val="000099"/>
                </a:solidFill>
              </a:rPr>
              <a:t>بالخاصية التوحيدية</a:t>
            </a:r>
            <a:r>
              <a:rPr lang="ar-SA" sz="2800" b="1">
                <a:solidFill>
                  <a:srgbClr val="800000"/>
                </a:solidFill>
              </a:rPr>
              <a:t> </a:t>
            </a:r>
          </a:p>
          <a:p>
            <a:pPr algn="ctr">
              <a:spcBef>
                <a:spcPct val="50000"/>
              </a:spcBef>
            </a:pPr>
            <a:r>
              <a:rPr lang="ar-SA" sz="2800" b="1">
                <a:solidFill>
                  <a:srgbClr val="800000"/>
                </a:solidFill>
              </a:rPr>
              <a:t>أي القيمة التي يتفق عليها وتبقى معنية على الدوام بتحقيق غاية الفرد وغاية المجتمع معاً</a:t>
            </a:r>
            <a:endParaRPr lang="en-US" sz="2800" b="1">
              <a:solidFill>
                <a:srgbClr val="800000"/>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عنصر نائب لرقم الشريحة 5"/>
          <p:cNvSpPr>
            <a:spLocks noGrp="1"/>
          </p:cNvSpPr>
          <p:nvPr>
            <p:ph type="sldNum" sz="quarter" idx="12"/>
          </p:nvPr>
        </p:nvSpPr>
        <p:spPr>
          <a:noFill/>
        </p:spPr>
        <p:txBody>
          <a:bodyPr/>
          <a:lstStyle/>
          <a:p>
            <a:fld id="{A0334892-9293-4506-86F3-1DB41E1CBA08}" type="slidenum">
              <a:rPr lang="ar-SA"/>
              <a:pPr/>
              <a:t>41</a:t>
            </a:fld>
            <a:endParaRPr lang="en-US"/>
          </a:p>
        </p:txBody>
      </p:sp>
      <p:sp>
        <p:nvSpPr>
          <p:cNvPr id="43011" name="Rectangle 2"/>
          <p:cNvSpPr>
            <a:spLocks noGrp="1" noChangeArrowheads="1"/>
          </p:cNvSpPr>
          <p:nvPr>
            <p:ph type="title"/>
          </p:nvPr>
        </p:nvSpPr>
        <p:spPr>
          <a:xfrm>
            <a:off x="514350" y="228600"/>
            <a:ext cx="5829300" cy="558800"/>
          </a:xfrm>
        </p:spPr>
        <p:txBody>
          <a:bodyPr/>
          <a:lstStyle/>
          <a:p>
            <a:pPr eaLnBrk="1" hangingPunct="1"/>
            <a:r>
              <a:rPr lang="ar-SA" sz="3200" smtClean="0">
                <a:cs typeface="Andalus" pitchFamily="2" charset="-78"/>
              </a:rPr>
              <a:t>القيمة التوحيدية في النظم السياسية</a:t>
            </a:r>
            <a:endParaRPr lang="en-US" sz="3200" smtClean="0">
              <a:cs typeface="Andalus" pitchFamily="2" charset="-78"/>
            </a:endParaRPr>
          </a:p>
        </p:txBody>
      </p:sp>
      <p:graphicFrame>
        <p:nvGraphicFramePr>
          <p:cNvPr id="51337" name="Group 137"/>
          <p:cNvGraphicFramePr>
            <a:graphicFrameLocks noGrp="1"/>
          </p:cNvGraphicFramePr>
          <p:nvPr>
            <p:ph type="tbl" idx="1"/>
          </p:nvPr>
        </p:nvGraphicFramePr>
        <p:xfrm>
          <a:off x="152400" y="762000"/>
          <a:ext cx="6553200" cy="6656388"/>
        </p:xfrm>
        <a:graphic>
          <a:graphicData uri="http://schemas.openxmlformats.org/drawingml/2006/table">
            <a:tbl>
              <a:tblPr rtl="1"/>
              <a:tblGrid>
                <a:gridCol w="990600"/>
                <a:gridCol w="914400"/>
                <a:gridCol w="2438400"/>
                <a:gridCol w="2209800"/>
              </a:tblGrid>
              <a:tr h="30480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400" b="1" i="0" u="none" strike="noStrike" cap="none" normalizeH="0" baseline="0" smtClean="0">
                          <a:ln>
                            <a:noFill/>
                          </a:ln>
                          <a:solidFill>
                            <a:schemeClr val="tx1"/>
                          </a:solidFill>
                          <a:effectLst/>
                          <a:latin typeface="Times New Roman" pitchFamily="18" charset="0"/>
                          <a:cs typeface="Arabic Transparent" pitchFamily="2" charset="-78"/>
                        </a:rPr>
                        <a:t>النظام</a:t>
                      </a:r>
                      <a:endParaRPr kumimoji="0" lang="en-US" sz="2400" b="1"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400" b="1" i="0" u="none" strike="noStrike" cap="none" normalizeH="0" baseline="0" smtClean="0">
                          <a:ln>
                            <a:noFill/>
                          </a:ln>
                          <a:solidFill>
                            <a:schemeClr val="tx1"/>
                          </a:solidFill>
                          <a:effectLst/>
                          <a:latin typeface="Times New Roman" pitchFamily="18" charset="0"/>
                          <a:cs typeface="Arabic Transparent" pitchFamily="2" charset="-78"/>
                        </a:rPr>
                        <a:t>القيمة</a:t>
                      </a:r>
                      <a:endParaRPr kumimoji="0" lang="en-US" sz="2400" b="1"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400" b="1" i="0" u="none" strike="noStrike" cap="none" normalizeH="0" baseline="0" smtClean="0">
                          <a:ln>
                            <a:noFill/>
                          </a:ln>
                          <a:solidFill>
                            <a:schemeClr val="tx1"/>
                          </a:solidFill>
                          <a:effectLst/>
                          <a:latin typeface="Times New Roman" pitchFamily="18" charset="0"/>
                          <a:cs typeface="Arabic Transparent" pitchFamily="2" charset="-78"/>
                        </a:rPr>
                        <a:t>البيان</a:t>
                      </a:r>
                      <a:endParaRPr kumimoji="0" lang="en-US" sz="2400" b="1"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400" b="1" i="0" u="none" strike="noStrike" cap="none" normalizeH="0" baseline="0" smtClean="0">
                          <a:ln>
                            <a:noFill/>
                          </a:ln>
                          <a:solidFill>
                            <a:schemeClr val="tx1"/>
                          </a:solidFill>
                          <a:effectLst/>
                          <a:latin typeface="Times New Roman" pitchFamily="18" charset="0"/>
                          <a:cs typeface="Arabic Transparent" pitchFamily="2" charset="-78"/>
                        </a:rPr>
                        <a:t>النتائج</a:t>
                      </a:r>
                      <a:endParaRPr kumimoji="0" lang="en-US" sz="2400" b="1"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r>
              <a:tr h="974725">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Times New Roman" pitchFamily="18" charset="0"/>
                          <a:cs typeface="Arabic Transparent" pitchFamily="2" charset="-78"/>
                        </a:rPr>
                        <a:t>الرأسمالية</a:t>
                      </a:r>
                      <a:endParaRPr kumimoji="0" lang="en-US" sz="1800" b="1"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ا</a:t>
                      </a:r>
                      <a:r>
                        <a:rPr kumimoji="0" lang="ar-SA" sz="1800" b="1" i="0" u="none" strike="noStrike" cap="none" normalizeH="0" baseline="0" smtClean="0">
                          <a:ln>
                            <a:noFill/>
                          </a:ln>
                          <a:solidFill>
                            <a:schemeClr val="tx1"/>
                          </a:solidFill>
                          <a:effectLst/>
                          <a:latin typeface="Times New Roman" pitchFamily="18" charset="0"/>
                          <a:cs typeface="Arabic Transparent" pitchFamily="2" charset="-78"/>
                        </a:rPr>
                        <a:t>لحرية</a:t>
                      </a:r>
                      <a:endParaRPr kumimoji="0" lang="en-US" sz="1800" b="1"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”دعه يعمل, دعه يمر“</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”صراع البقاء والبقاء للاصلح“</a:t>
                      </a:r>
                      <a:endParaRPr kumimoji="0" lang="en-US" sz="18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EAEAEA"/>
                        </a:gs>
                        <a:gs pos="100000">
                          <a:srgbClr val="E1FFFF"/>
                        </a:gs>
                      </a:gsLst>
                      <a:lin ang="5400000" scaled="1"/>
                    </a:grad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يكفل حرية الاقوياء, </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LB" sz="1800" b="0" i="0" u="none" strike="noStrike" cap="none" normalizeH="0" baseline="0" smtClean="0">
                          <a:ln>
                            <a:noFill/>
                          </a:ln>
                          <a:solidFill>
                            <a:schemeClr val="tx1"/>
                          </a:solidFill>
                          <a:effectLst/>
                          <a:latin typeface="Times New Roman" pitchFamily="18" charset="0"/>
                          <a:cs typeface="Arabic Transparent" pitchFamily="2" charset="-78"/>
                        </a:rPr>
                        <a:t>لذلك سيقاومها</a:t>
                      </a: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 الضعفاء </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فيستمر الصراع</a:t>
                      </a:r>
                      <a:endParaRPr kumimoji="0" lang="en-US" sz="18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947863">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Times New Roman" pitchFamily="18" charset="0"/>
                          <a:cs typeface="Arabic Transparent" pitchFamily="2" charset="-78"/>
                        </a:rPr>
                        <a:t>الاشتراكية</a:t>
                      </a:r>
                      <a:endParaRPr kumimoji="0" lang="en-US" sz="1800" b="1"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Times New Roman" pitchFamily="18" charset="0"/>
                          <a:cs typeface="Arabic Transparent" pitchFamily="2" charset="-78"/>
                        </a:rPr>
                        <a:t>المساواة</a:t>
                      </a:r>
                      <a:endParaRPr kumimoji="0" lang="en-US" sz="1800" b="1"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”الصراع الطبقي </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وحتمية انتصار البروليتاريا على البرجوازية“</a:t>
                      </a:r>
                      <a:endParaRPr kumimoji="0" lang="en-US" sz="18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EAEAEA"/>
                        </a:gs>
                        <a:gs pos="100000">
                          <a:srgbClr val="E1FFFF"/>
                        </a:gs>
                      </a:gsLst>
                      <a:lin ang="5400000" scaled="1"/>
                    </a:grad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مساواة غير المتساويين  ظلم.</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القضاء على الحافز الفردي </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اي</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محاولة القضاء على الفطرة </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فيستمر الصراع.</a:t>
                      </a:r>
                      <a:endParaRPr kumimoji="0" lang="en-US" sz="18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96963">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Times New Roman" pitchFamily="18" charset="0"/>
                          <a:cs typeface="Arabic Transparent" pitchFamily="2" charset="-78"/>
                        </a:rPr>
                        <a:t>الاسلام</a:t>
                      </a:r>
                      <a:endParaRPr kumimoji="0" lang="en-US" sz="1800" b="1"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Times New Roman" pitchFamily="18" charset="0"/>
                          <a:cs typeface="Arabic Transparent" pitchFamily="2" charset="-78"/>
                        </a:rPr>
                        <a:t>العدالة *</a:t>
                      </a:r>
                      <a:endParaRPr kumimoji="0" lang="en-US" sz="1800" b="1"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”..ان اكرمكم عند الله اتقاكم ..“</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”..اعدلوا هو اقرب للتقوى..“</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 واذا حكمتم بين الناس ان تحكموا بالعدل..“</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(عشرات الآيات والاحاديث)</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العدل بين الرعية.</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العدل بين المتخاصمين.</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Times New Roman" pitchFamily="18" charset="0"/>
                          <a:cs typeface="Arabic Transparent" pitchFamily="2" charset="-78"/>
                        </a:rPr>
                        <a:t>العدل بين افراد الاسرة.</a:t>
                      </a:r>
                    </a:p>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cs typeface="Arabic Transparen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0">
                      <a:gsLst>
                        <a:gs pos="0">
                          <a:srgbClr val="EAEAEA"/>
                        </a:gs>
                        <a:gs pos="100000">
                          <a:srgbClr val="E1FFFF"/>
                        </a:gs>
                      </a:gsLst>
                      <a:lin ang="5400000" scaled="1"/>
                    </a:grad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Times New Roman" pitchFamily="18" charset="0"/>
                          <a:cs typeface="Arabic Transparent" pitchFamily="2" charset="-78"/>
                        </a:rPr>
                        <a:t>هنا تتحقق الحرية للجميع, حرية واسعة تحدها الضوابط الشرعية فتتحقق المساواة للجميع.</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Times New Roman" pitchFamily="18" charset="0"/>
                          <a:cs typeface="Arabic Transparent" pitchFamily="2" charset="-78"/>
                        </a:rPr>
                        <a:t>المساواة في تكافؤ الفرص</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Times New Roman" pitchFamily="18" charset="0"/>
                          <a:cs typeface="Arabic Transparent" pitchFamily="2" charset="-78"/>
                        </a:rPr>
                        <a:t>وليست المساواة في النتائج</a:t>
                      </a:r>
                    </a:p>
                    <a:p>
                      <a:pPr marL="0" marR="0" lvl="0" indent="0" algn="r" defTabSz="914400" rtl="1" eaLnBrk="1" fontAlgn="base" latinLnBrk="0" hangingPunct="1">
                        <a:lnSpc>
                          <a:spcPct val="100000"/>
                        </a:lnSpc>
                        <a:spcBef>
                          <a:spcPct val="20000"/>
                        </a:spcBef>
                        <a:spcAft>
                          <a:spcPct val="0"/>
                        </a:spcAft>
                        <a:buClrTx/>
                        <a:buSzTx/>
                        <a:buFontTx/>
                        <a:buNone/>
                        <a:tabLst/>
                      </a:pPr>
                      <a:endParaRPr kumimoji="0" lang="ar-SA" sz="1800" b="1" i="0" u="none" strike="noStrike" cap="none" normalizeH="0" baseline="0" smtClean="0">
                        <a:ln>
                          <a:noFill/>
                        </a:ln>
                        <a:solidFill>
                          <a:schemeClr val="tx1"/>
                        </a:solidFill>
                        <a:effectLst/>
                        <a:latin typeface="Times New Roman" pitchFamily="18" charset="0"/>
                        <a:cs typeface="Arabic Transparent" pitchFamily="2" charset="-78"/>
                      </a:endParaRP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1" i="1" u="none" strike="noStrike" cap="none" normalizeH="0" baseline="0" smtClean="0">
                          <a:ln>
                            <a:noFill/>
                          </a:ln>
                          <a:solidFill>
                            <a:srgbClr val="800000"/>
                          </a:solidFill>
                          <a:effectLst/>
                          <a:latin typeface="Times New Roman" pitchFamily="18" charset="0"/>
                          <a:cs typeface="Arabic Transparent" pitchFamily="2" charset="-78"/>
                        </a:rPr>
                        <a:t>هل من داعٍ للصراع ؟؟؟</a:t>
                      </a:r>
                      <a:endParaRPr kumimoji="0" lang="en-US" sz="2000" b="1" i="1" u="none" strike="noStrike" cap="none" normalizeH="0" baseline="0" smtClean="0">
                        <a:ln>
                          <a:noFill/>
                        </a:ln>
                        <a:solidFill>
                          <a:srgbClr val="800000"/>
                        </a:solidFill>
                        <a:effectLst/>
                        <a:latin typeface="Times New Roman" pitchFamily="18" charset="0"/>
                        <a:cs typeface="Arabic Transparent"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3039" name="Text Box 89"/>
          <p:cNvSpPr txBox="1">
            <a:spLocks noChangeArrowheads="1"/>
          </p:cNvSpPr>
          <p:nvPr/>
        </p:nvSpPr>
        <p:spPr bwMode="auto">
          <a:xfrm>
            <a:off x="228600" y="7543800"/>
            <a:ext cx="6400800" cy="1158875"/>
          </a:xfrm>
          <a:prstGeom prst="rect">
            <a:avLst/>
          </a:prstGeom>
          <a:noFill/>
          <a:ln w="9525">
            <a:noFill/>
            <a:miter lim="800000"/>
            <a:headEnd/>
            <a:tailEnd/>
          </a:ln>
        </p:spPr>
        <p:txBody>
          <a:bodyPr>
            <a:spAutoFit/>
          </a:bodyPr>
          <a:lstStyle/>
          <a:p>
            <a:pPr>
              <a:spcBef>
                <a:spcPct val="50000"/>
              </a:spcBef>
              <a:buFontTx/>
              <a:buChar char="•"/>
            </a:pPr>
            <a:r>
              <a:rPr lang="ar-SA" b="1" i="1">
                <a:solidFill>
                  <a:srgbClr val="800000"/>
                </a:solidFill>
              </a:rPr>
              <a:t>اضافة الى العديد من القيم السامية التي تدور حول العدالة مثل </a:t>
            </a:r>
          </a:p>
          <a:p>
            <a:pPr>
              <a:spcBef>
                <a:spcPct val="50000"/>
              </a:spcBef>
            </a:pPr>
            <a:r>
              <a:rPr lang="ar-SA" b="1" i="1">
                <a:solidFill>
                  <a:srgbClr val="800000"/>
                </a:solidFill>
              </a:rPr>
              <a:t>الصدق, والصبر, والرحمة, والمسؤولية, والنصيحة, والشورى, والتضحية, والإيثار, والتواضع والحلم والتسامح.</a:t>
            </a:r>
            <a:endParaRPr lang="en-US" b="1" i="1">
              <a:solidFill>
                <a:srgbClr val="800000"/>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عنصر نائب لرقم الشريحة 3"/>
          <p:cNvSpPr>
            <a:spLocks noGrp="1"/>
          </p:cNvSpPr>
          <p:nvPr>
            <p:ph type="sldNum" sz="quarter" idx="12"/>
          </p:nvPr>
        </p:nvSpPr>
        <p:spPr>
          <a:noFill/>
        </p:spPr>
        <p:txBody>
          <a:bodyPr/>
          <a:lstStyle/>
          <a:p>
            <a:fld id="{05EEE990-C357-4938-A126-7259065EB3C7}" type="slidenum">
              <a:rPr lang="ar-SA"/>
              <a:pPr/>
              <a:t>42</a:t>
            </a:fld>
            <a:endParaRPr lang="en-US"/>
          </a:p>
        </p:txBody>
      </p:sp>
      <p:sp>
        <p:nvSpPr>
          <p:cNvPr id="44035" name="Text Box 3"/>
          <p:cNvSpPr txBox="1">
            <a:spLocks noChangeArrowheads="1"/>
          </p:cNvSpPr>
          <p:nvPr/>
        </p:nvSpPr>
        <p:spPr bwMode="auto">
          <a:xfrm>
            <a:off x="609600" y="5486400"/>
            <a:ext cx="6019800" cy="457200"/>
          </a:xfrm>
          <a:prstGeom prst="rect">
            <a:avLst/>
          </a:prstGeom>
          <a:noFill/>
          <a:ln w="9525">
            <a:noFill/>
            <a:miter lim="800000"/>
            <a:headEnd/>
            <a:tailEnd/>
          </a:ln>
        </p:spPr>
        <p:txBody>
          <a:bodyPr>
            <a:spAutoFit/>
          </a:bodyPr>
          <a:lstStyle/>
          <a:p>
            <a:pPr algn="ctr">
              <a:spcBef>
                <a:spcPct val="50000"/>
              </a:spcBef>
            </a:pPr>
            <a:r>
              <a:rPr lang="ar-SA" sz="2400" b="1">
                <a:cs typeface="Andalus" pitchFamily="2" charset="-78"/>
              </a:rPr>
              <a:t>”.... ان الله لا يغير ما بقوم حتى يغيروا ما بانفسهم...“</a:t>
            </a:r>
            <a:endParaRPr lang="en-US" sz="2400" b="1">
              <a:cs typeface="Andalus" pitchFamily="2" charset="-78"/>
            </a:endParaRPr>
          </a:p>
        </p:txBody>
      </p:sp>
      <p:sp>
        <p:nvSpPr>
          <p:cNvPr id="52228" name="Text Box 4"/>
          <p:cNvSpPr txBox="1">
            <a:spLocks noChangeArrowheads="1"/>
          </p:cNvSpPr>
          <p:nvPr/>
        </p:nvSpPr>
        <p:spPr bwMode="auto">
          <a:xfrm>
            <a:off x="1066800" y="2514600"/>
            <a:ext cx="4876800" cy="1555750"/>
          </a:xfrm>
          <a:prstGeom prst="rect">
            <a:avLst/>
          </a:prstGeom>
          <a:noFill/>
          <a:ln w="9525">
            <a:noFill/>
            <a:miter lim="800000"/>
            <a:headEnd/>
            <a:tailEnd/>
          </a:ln>
          <a:effectLst>
            <a:outerShdw dist="107763" dir="2700000" algn="ctr" rotWithShape="0">
              <a:schemeClr val="bg2"/>
            </a:outerShdw>
          </a:effectLst>
        </p:spPr>
        <p:txBody>
          <a:bodyPr>
            <a:spAutoFit/>
          </a:bodyPr>
          <a:lstStyle/>
          <a:p>
            <a:pPr algn="ctr">
              <a:spcBef>
                <a:spcPct val="50000"/>
              </a:spcBef>
              <a:defRPr/>
            </a:pPr>
            <a:r>
              <a:rPr lang="ar-SA" sz="9600">
                <a:cs typeface="Andalus" pitchFamily="2" charset="-78"/>
              </a:rPr>
              <a:t>التغيير</a:t>
            </a:r>
            <a:endParaRPr lang="en-US" sz="9600">
              <a:cs typeface="Andalus" pitchFamily="2" charset="-78"/>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عنصر نائب لرقم الشريحة 3"/>
          <p:cNvSpPr>
            <a:spLocks noGrp="1"/>
          </p:cNvSpPr>
          <p:nvPr>
            <p:ph type="sldNum" sz="quarter" idx="12"/>
          </p:nvPr>
        </p:nvSpPr>
        <p:spPr>
          <a:noFill/>
        </p:spPr>
        <p:txBody>
          <a:bodyPr/>
          <a:lstStyle/>
          <a:p>
            <a:fld id="{2CB33CB1-25D3-4CDC-B822-7FF528E46F79}" type="slidenum">
              <a:rPr lang="ar-SA"/>
              <a:pPr/>
              <a:t>43</a:t>
            </a:fld>
            <a:endParaRPr lang="en-US"/>
          </a:p>
        </p:txBody>
      </p:sp>
      <p:sp>
        <p:nvSpPr>
          <p:cNvPr id="45059" name="Text Box 2"/>
          <p:cNvSpPr txBox="1">
            <a:spLocks noChangeArrowheads="1"/>
          </p:cNvSpPr>
          <p:nvPr/>
        </p:nvSpPr>
        <p:spPr bwMode="auto">
          <a:xfrm>
            <a:off x="533400" y="76200"/>
            <a:ext cx="5486400" cy="579438"/>
          </a:xfrm>
          <a:prstGeom prst="rect">
            <a:avLst/>
          </a:prstGeom>
          <a:noFill/>
          <a:ln w="9525">
            <a:noFill/>
            <a:miter lim="800000"/>
            <a:headEnd/>
            <a:tailEnd/>
          </a:ln>
        </p:spPr>
        <p:txBody>
          <a:bodyPr>
            <a:spAutoFit/>
          </a:bodyPr>
          <a:lstStyle/>
          <a:p>
            <a:pPr algn="ctr">
              <a:spcBef>
                <a:spcPct val="50000"/>
              </a:spcBef>
            </a:pPr>
            <a:r>
              <a:rPr lang="ar-SA" sz="3200">
                <a:cs typeface="Andalus" pitchFamily="2" charset="-78"/>
              </a:rPr>
              <a:t>التغيير –</a:t>
            </a:r>
            <a:r>
              <a:rPr lang="en-US" sz="3200">
                <a:cs typeface="Andalus" pitchFamily="2" charset="-78"/>
              </a:rPr>
              <a:t>CHANGE</a:t>
            </a:r>
          </a:p>
        </p:txBody>
      </p:sp>
      <p:sp>
        <p:nvSpPr>
          <p:cNvPr id="45060" name="Text Box 3"/>
          <p:cNvSpPr txBox="1">
            <a:spLocks noChangeArrowheads="1"/>
          </p:cNvSpPr>
          <p:nvPr/>
        </p:nvSpPr>
        <p:spPr bwMode="auto">
          <a:xfrm>
            <a:off x="152400" y="685800"/>
            <a:ext cx="6477000" cy="863600"/>
          </a:xfrm>
          <a:prstGeom prst="rect">
            <a:avLst/>
          </a:prstGeom>
          <a:noFill/>
          <a:ln w="9525">
            <a:solidFill>
              <a:srgbClr val="800000"/>
            </a:solidFill>
            <a:miter lim="800000"/>
            <a:headEnd/>
            <a:tailEnd/>
          </a:ln>
        </p:spPr>
        <p:txBody>
          <a:bodyPr>
            <a:spAutoFit/>
          </a:bodyPr>
          <a:lstStyle/>
          <a:p>
            <a:pPr algn="ctr">
              <a:spcBef>
                <a:spcPct val="50000"/>
              </a:spcBef>
            </a:pPr>
            <a:r>
              <a:rPr lang="ar-LB" b="1" i="1"/>
              <a:t>التغيير هو احداث انقلاب شامل في المفاهيم, والاساليب والسلوك </a:t>
            </a:r>
          </a:p>
          <a:p>
            <a:pPr algn="ctr">
              <a:spcBef>
                <a:spcPct val="50000"/>
              </a:spcBef>
            </a:pPr>
            <a:r>
              <a:rPr lang="ar-LB" b="1" i="1"/>
              <a:t>لتحقيق نتائج مغايرة.</a:t>
            </a:r>
            <a:endParaRPr lang="en-US" b="1" i="1"/>
          </a:p>
        </p:txBody>
      </p:sp>
      <p:sp>
        <p:nvSpPr>
          <p:cNvPr id="45061" name="Line 4"/>
          <p:cNvSpPr>
            <a:spLocks noChangeShapeType="1"/>
          </p:cNvSpPr>
          <p:nvPr/>
        </p:nvSpPr>
        <p:spPr bwMode="auto">
          <a:xfrm flipH="1">
            <a:off x="5638800" y="1981200"/>
            <a:ext cx="914400" cy="0"/>
          </a:xfrm>
          <a:prstGeom prst="line">
            <a:avLst/>
          </a:prstGeom>
          <a:noFill/>
          <a:ln w="9525">
            <a:solidFill>
              <a:schemeClr val="tx1"/>
            </a:solidFill>
            <a:round/>
            <a:headEnd/>
            <a:tailEnd type="triangle" w="med" len="med"/>
          </a:ln>
        </p:spPr>
        <p:txBody>
          <a:bodyPr/>
          <a:lstStyle/>
          <a:p>
            <a:endParaRPr lang="en-US"/>
          </a:p>
        </p:txBody>
      </p:sp>
      <p:sp>
        <p:nvSpPr>
          <p:cNvPr id="45062" name="Text Box 5"/>
          <p:cNvSpPr txBox="1">
            <a:spLocks noChangeArrowheads="1"/>
          </p:cNvSpPr>
          <p:nvPr/>
        </p:nvSpPr>
        <p:spPr bwMode="auto">
          <a:xfrm>
            <a:off x="685800" y="1752600"/>
            <a:ext cx="4800600" cy="1768475"/>
          </a:xfrm>
          <a:prstGeom prst="rect">
            <a:avLst/>
          </a:prstGeom>
          <a:noFill/>
          <a:ln w="9525">
            <a:noFill/>
            <a:miter lim="800000"/>
            <a:headEnd/>
            <a:tailEnd/>
          </a:ln>
        </p:spPr>
        <p:txBody>
          <a:bodyPr>
            <a:spAutoFit/>
          </a:bodyPr>
          <a:lstStyle/>
          <a:p>
            <a:pPr>
              <a:spcBef>
                <a:spcPct val="50000"/>
              </a:spcBef>
            </a:pPr>
            <a:r>
              <a:rPr lang="ar-SA" b="1" i="1">
                <a:solidFill>
                  <a:srgbClr val="800000"/>
                </a:solidFill>
              </a:rPr>
              <a:t>التغيير البناء او التغيير الايجابي:</a:t>
            </a:r>
            <a:r>
              <a:rPr lang="ar-SA"/>
              <a:t> التحول من اوضاع سيئة الى اوضاع حميدة (سياسية – اقتصادية – اجتماعية – فكرية – ادارية )</a:t>
            </a:r>
          </a:p>
          <a:p>
            <a:pPr>
              <a:spcBef>
                <a:spcPct val="50000"/>
              </a:spcBef>
            </a:pPr>
            <a:r>
              <a:rPr lang="ar-SA"/>
              <a:t>وهو يقوم على هدم الاوضاع السيئة ووضع الاسس السليمة لبناء سليم .</a:t>
            </a:r>
            <a:endParaRPr lang="en-US"/>
          </a:p>
        </p:txBody>
      </p:sp>
      <p:sp>
        <p:nvSpPr>
          <p:cNvPr id="45063" name="Text Box 6"/>
          <p:cNvSpPr txBox="1">
            <a:spLocks noChangeArrowheads="1"/>
          </p:cNvSpPr>
          <p:nvPr/>
        </p:nvSpPr>
        <p:spPr bwMode="auto">
          <a:xfrm>
            <a:off x="533400" y="3733800"/>
            <a:ext cx="5029200" cy="1158875"/>
          </a:xfrm>
          <a:prstGeom prst="rect">
            <a:avLst/>
          </a:prstGeom>
          <a:noFill/>
          <a:ln w="9525">
            <a:noFill/>
            <a:miter lim="800000"/>
            <a:headEnd/>
            <a:tailEnd/>
          </a:ln>
        </p:spPr>
        <p:txBody>
          <a:bodyPr>
            <a:spAutoFit/>
          </a:bodyPr>
          <a:lstStyle/>
          <a:p>
            <a:pPr>
              <a:spcBef>
                <a:spcPct val="50000"/>
              </a:spcBef>
            </a:pPr>
            <a:r>
              <a:rPr lang="ar-SA" b="1" i="1">
                <a:solidFill>
                  <a:srgbClr val="800000"/>
                </a:solidFill>
              </a:rPr>
              <a:t>التغيير السلبي:</a:t>
            </a:r>
            <a:r>
              <a:rPr lang="ar-SA"/>
              <a:t> ردة طوعية او قسرية, سريعة او متدرجة من اوضاع حسنة الى اوضاع سيئة .    </a:t>
            </a:r>
          </a:p>
          <a:p>
            <a:pPr>
              <a:spcBef>
                <a:spcPct val="50000"/>
              </a:spcBef>
            </a:pPr>
            <a:r>
              <a:rPr lang="ar-SA"/>
              <a:t>(ابتعاد الامة عن عقيدتها) .</a:t>
            </a:r>
            <a:endParaRPr lang="en-US"/>
          </a:p>
        </p:txBody>
      </p:sp>
      <p:sp>
        <p:nvSpPr>
          <p:cNvPr id="45064" name="Line 7"/>
          <p:cNvSpPr>
            <a:spLocks noChangeShapeType="1"/>
          </p:cNvSpPr>
          <p:nvPr/>
        </p:nvSpPr>
        <p:spPr bwMode="auto">
          <a:xfrm flipH="1">
            <a:off x="5638800" y="3886200"/>
            <a:ext cx="914400" cy="0"/>
          </a:xfrm>
          <a:prstGeom prst="line">
            <a:avLst/>
          </a:prstGeom>
          <a:noFill/>
          <a:ln w="9525">
            <a:solidFill>
              <a:schemeClr val="tx1"/>
            </a:solidFill>
            <a:round/>
            <a:headEnd/>
            <a:tailEnd type="triangle" w="med" len="med"/>
          </a:ln>
        </p:spPr>
        <p:txBody>
          <a:bodyPr/>
          <a:lstStyle/>
          <a:p>
            <a:endParaRPr lang="en-US"/>
          </a:p>
        </p:txBody>
      </p:sp>
      <p:sp>
        <p:nvSpPr>
          <p:cNvPr id="45065" name="Text Box 9"/>
          <p:cNvSpPr txBox="1">
            <a:spLocks noChangeArrowheads="1"/>
          </p:cNvSpPr>
          <p:nvPr/>
        </p:nvSpPr>
        <p:spPr bwMode="auto">
          <a:xfrm>
            <a:off x="609600" y="5105400"/>
            <a:ext cx="5257800" cy="1168400"/>
          </a:xfrm>
          <a:prstGeom prst="rect">
            <a:avLst/>
          </a:prstGeom>
          <a:noFill/>
          <a:ln w="9525">
            <a:solidFill>
              <a:schemeClr val="accent2"/>
            </a:solidFill>
            <a:miter lim="800000"/>
            <a:headEnd/>
            <a:tailEnd/>
          </a:ln>
        </p:spPr>
        <p:txBody>
          <a:bodyPr>
            <a:spAutoFit/>
          </a:bodyPr>
          <a:lstStyle/>
          <a:p>
            <a:pPr>
              <a:spcBef>
                <a:spcPct val="50000"/>
              </a:spcBef>
            </a:pPr>
            <a:r>
              <a:rPr lang="ar-LB"/>
              <a:t>لان السلوك الانساني والنظم والخطط والوسائل تكون فعالة في وقت من الاوقات ثم تفقد صلاحيتها وفعاليتها بمرور الزمن,</a:t>
            </a:r>
          </a:p>
          <a:p>
            <a:pPr>
              <a:spcBef>
                <a:spcPct val="50000"/>
              </a:spcBef>
            </a:pPr>
            <a:r>
              <a:rPr lang="ar-LB"/>
              <a:t>فان الامة او المؤسسة تجد نفسها امام خيارين لا ثالث لهما :</a:t>
            </a:r>
            <a:endParaRPr lang="en-US"/>
          </a:p>
        </p:txBody>
      </p:sp>
      <p:sp>
        <p:nvSpPr>
          <p:cNvPr id="45066" name="Text Box 10"/>
          <p:cNvSpPr txBox="1">
            <a:spLocks noChangeArrowheads="1"/>
          </p:cNvSpPr>
          <p:nvPr/>
        </p:nvSpPr>
        <p:spPr bwMode="auto">
          <a:xfrm>
            <a:off x="1371600" y="6781800"/>
            <a:ext cx="2971800" cy="396875"/>
          </a:xfrm>
          <a:prstGeom prst="rect">
            <a:avLst/>
          </a:prstGeom>
          <a:noFill/>
          <a:ln w="9525">
            <a:noFill/>
            <a:miter lim="800000"/>
            <a:headEnd/>
            <a:tailEnd/>
          </a:ln>
        </p:spPr>
        <p:txBody>
          <a:bodyPr>
            <a:spAutoFit/>
          </a:bodyPr>
          <a:lstStyle/>
          <a:p>
            <a:pPr>
              <a:spcBef>
                <a:spcPct val="50000"/>
              </a:spcBef>
            </a:pPr>
            <a:r>
              <a:rPr lang="ar-SA" b="1"/>
              <a:t>التغيير والاصلاح </a:t>
            </a:r>
            <a:endParaRPr lang="en-US" b="1"/>
          </a:p>
        </p:txBody>
      </p:sp>
      <p:sp>
        <p:nvSpPr>
          <p:cNvPr id="45067" name="Text Box 11"/>
          <p:cNvSpPr txBox="1">
            <a:spLocks noChangeArrowheads="1"/>
          </p:cNvSpPr>
          <p:nvPr/>
        </p:nvSpPr>
        <p:spPr bwMode="auto">
          <a:xfrm>
            <a:off x="990600" y="7543800"/>
            <a:ext cx="3276600" cy="396875"/>
          </a:xfrm>
          <a:prstGeom prst="rect">
            <a:avLst/>
          </a:prstGeom>
          <a:noFill/>
          <a:ln w="9525">
            <a:noFill/>
            <a:miter lim="800000"/>
            <a:headEnd/>
            <a:tailEnd/>
          </a:ln>
        </p:spPr>
        <p:txBody>
          <a:bodyPr>
            <a:spAutoFit/>
          </a:bodyPr>
          <a:lstStyle/>
          <a:p>
            <a:pPr algn="l">
              <a:spcBef>
                <a:spcPct val="50000"/>
              </a:spcBef>
            </a:pPr>
            <a:r>
              <a:rPr lang="ar-SA" b="1"/>
              <a:t>الجمود والاندثار</a:t>
            </a:r>
            <a:endParaRPr lang="en-US" b="1"/>
          </a:p>
        </p:txBody>
      </p:sp>
      <p:sp>
        <p:nvSpPr>
          <p:cNvPr id="45068" name="Line 13"/>
          <p:cNvSpPr>
            <a:spLocks noChangeShapeType="1"/>
          </p:cNvSpPr>
          <p:nvPr/>
        </p:nvSpPr>
        <p:spPr bwMode="auto">
          <a:xfrm flipH="1">
            <a:off x="4419600" y="7086600"/>
            <a:ext cx="1066800" cy="0"/>
          </a:xfrm>
          <a:prstGeom prst="line">
            <a:avLst/>
          </a:prstGeom>
          <a:noFill/>
          <a:ln w="9525">
            <a:solidFill>
              <a:schemeClr val="tx1"/>
            </a:solidFill>
            <a:round/>
            <a:headEnd/>
            <a:tailEnd type="triangle" w="med" len="med"/>
          </a:ln>
        </p:spPr>
        <p:txBody>
          <a:bodyPr/>
          <a:lstStyle/>
          <a:p>
            <a:endParaRPr lang="en-US"/>
          </a:p>
        </p:txBody>
      </p:sp>
      <p:sp>
        <p:nvSpPr>
          <p:cNvPr id="45069" name="Line 14"/>
          <p:cNvSpPr>
            <a:spLocks noChangeShapeType="1"/>
          </p:cNvSpPr>
          <p:nvPr/>
        </p:nvSpPr>
        <p:spPr bwMode="auto">
          <a:xfrm flipH="1">
            <a:off x="3048000" y="7696200"/>
            <a:ext cx="1295400" cy="0"/>
          </a:xfrm>
          <a:prstGeom prst="line">
            <a:avLst/>
          </a:prstGeom>
          <a:noFill/>
          <a:ln w="9525">
            <a:solidFill>
              <a:schemeClr val="tx1"/>
            </a:solidFill>
            <a:round/>
            <a:headEnd/>
            <a:tailEnd type="triangle" w="med" len="med"/>
          </a:ln>
        </p:spPr>
        <p:txBody>
          <a:bodyPr/>
          <a:lstStyle/>
          <a:p>
            <a:endParaRPr lang="en-US"/>
          </a:p>
        </p:txBody>
      </p:sp>
      <p:sp>
        <p:nvSpPr>
          <p:cNvPr id="45070" name="Text Box 15"/>
          <p:cNvSpPr txBox="1">
            <a:spLocks noChangeArrowheads="1"/>
          </p:cNvSpPr>
          <p:nvPr/>
        </p:nvSpPr>
        <p:spPr bwMode="auto">
          <a:xfrm>
            <a:off x="5257800" y="6705600"/>
            <a:ext cx="990600" cy="641350"/>
          </a:xfrm>
          <a:prstGeom prst="rect">
            <a:avLst/>
          </a:prstGeom>
          <a:noFill/>
          <a:ln w="9525">
            <a:noFill/>
            <a:miter lim="800000"/>
            <a:headEnd/>
            <a:tailEnd/>
          </a:ln>
        </p:spPr>
        <p:txBody>
          <a:bodyPr>
            <a:spAutoFit/>
          </a:bodyPr>
          <a:lstStyle/>
          <a:p>
            <a:pPr>
              <a:spcBef>
                <a:spcPct val="50000"/>
              </a:spcBef>
            </a:pPr>
            <a:r>
              <a:rPr lang="ar-SA" sz="3600">
                <a:solidFill>
                  <a:schemeClr val="accent2"/>
                </a:solidFill>
              </a:rPr>
              <a:t>فإمّا</a:t>
            </a:r>
            <a:endParaRPr lang="en-US" sz="3600">
              <a:solidFill>
                <a:schemeClr val="accent2"/>
              </a:solidFill>
            </a:endParaRPr>
          </a:p>
        </p:txBody>
      </p:sp>
      <p:sp>
        <p:nvSpPr>
          <p:cNvPr id="45071" name="Text Box 16"/>
          <p:cNvSpPr txBox="1">
            <a:spLocks noChangeArrowheads="1"/>
          </p:cNvSpPr>
          <p:nvPr/>
        </p:nvSpPr>
        <p:spPr bwMode="auto">
          <a:xfrm>
            <a:off x="4038600" y="7315200"/>
            <a:ext cx="990600" cy="641350"/>
          </a:xfrm>
          <a:prstGeom prst="rect">
            <a:avLst/>
          </a:prstGeom>
          <a:noFill/>
          <a:ln w="9525">
            <a:noFill/>
            <a:miter lim="800000"/>
            <a:headEnd/>
            <a:tailEnd/>
          </a:ln>
        </p:spPr>
        <p:txBody>
          <a:bodyPr>
            <a:spAutoFit/>
          </a:bodyPr>
          <a:lstStyle/>
          <a:p>
            <a:pPr>
              <a:spcBef>
                <a:spcPct val="50000"/>
              </a:spcBef>
            </a:pPr>
            <a:r>
              <a:rPr lang="ar-SA" sz="3600">
                <a:solidFill>
                  <a:schemeClr val="accent2"/>
                </a:solidFill>
              </a:rPr>
              <a:t>أو</a:t>
            </a:r>
            <a:endParaRPr lang="en-US" sz="3600">
              <a:solidFill>
                <a:schemeClr val="accent2"/>
              </a:solidFill>
            </a:endParaRPr>
          </a:p>
        </p:txBody>
      </p:sp>
      <p:sp>
        <p:nvSpPr>
          <p:cNvPr id="45072" name="AutoShape 19"/>
          <p:cNvSpPr>
            <a:spLocks noChangeArrowheads="1"/>
          </p:cNvSpPr>
          <p:nvPr/>
        </p:nvSpPr>
        <p:spPr bwMode="auto">
          <a:xfrm>
            <a:off x="2819400" y="6248400"/>
            <a:ext cx="533400" cy="457200"/>
          </a:xfrm>
          <a:prstGeom prst="downArrow">
            <a:avLst>
              <a:gd name="adj1" fmla="val 50000"/>
              <a:gd name="adj2" fmla="val 25000"/>
            </a:avLst>
          </a:prstGeom>
          <a:solidFill>
            <a:schemeClr val="accent2"/>
          </a:solidFill>
          <a:ln w="9525">
            <a:solidFill>
              <a:schemeClr val="tx1"/>
            </a:solidFill>
            <a:miter lim="800000"/>
            <a:headEnd/>
            <a:tailEnd/>
          </a:ln>
        </p:spPr>
        <p:txBody>
          <a:bodyPr wrap="none" anchor="ctr"/>
          <a:lstStyle/>
          <a:p>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عنصر نائب لرقم الشريحة 3"/>
          <p:cNvSpPr>
            <a:spLocks noGrp="1"/>
          </p:cNvSpPr>
          <p:nvPr>
            <p:ph type="sldNum" sz="quarter" idx="12"/>
          </p:nvPr>
        </p:nvSpPr>
        <p:spPr>
          <a:noFill/>
        </p:spPr>
        <p:txBody>
          <a:bodyPr/>
          <a:lstStyle/>
          <a:p>
            <a:fld id="{B4BD2280-67C5-45AB-BC62-4F1BAFB50677}" type="slidenum">
              <a:rPr lang="ar-SA"/>
              <a:pPr/>
              <a:t>44</a:t>
            </a:fld>
            <a:endParaRPr lang="en-US"/>
          </a:p>
        </p:txBody>
      </p:sp>
      <p:sp>
        <p:nvSpPr>
          <p:cNvPr id="46083" name="Text Box 2"/>
          <p:cNvSpPr txBox="1">
            <a:spLocks noChangeArrowheads="1"/>
          </p:cNvSpPr>
          <p:nvPr/>
        </p:nvSpPr>
        <p:spPr bwMode="auto">
          <a:xfrm>
            <a:off x="609600" y="152400"/>
            <a:ext cx="5562600" cy="1311275"/>
          </a:xfrm>
          <a:prstGeom prst="rect">
            <a:avLst/>
          </a:prstGeom>
          <a:noFill/>
          <a:ln w="9525">
            <a:noFill/>
            <a:miter lim="800000"/>
            <a:headEnd/>
            <a:tailEnd/>
          </a:ln>
        </p:spPr>
        <p:txBody>
          <a:bodyPr>
            <a:spAutoFit/>
          </a:bodyPr>
          <a:lstStyle/>
          <a:p>
            <a:pPr algn="ctr">
              <a:spcBef>
                <a:spcPct val="50000"/>
              </a:spcBef>
            </a:pPr>
            <a:r>
              <a:rPr lang="ar-SA" sz="3200">
                <a:cs typeface="Andalus" pitchFamily="2" charset="-78"/>
              </a:rPr>
              <a:t>متطلبات التغيير</a:t>
            </a:r>
          </a:p>
          <a:p>
            <a:pPr algn="ctr">
              <a:spcBef>
                <a:spcPct val="50000"/>
              </a:spcBef>
            </a:pPr>
            <a:r>
              <a:rPr lang="en-US" sz="3200">
                <a:cs typeface="Andalus" pitchFamily="2" charset="-78"/>
              </a:rPr>
              <a:t>4M Principles *</a:t>
            </a:r>
          </a:p>
        </p:txBody>
      </p:sp>
      <p:sp>
        <p:nvSpPr>
          <p:cNvPr id="46084" name="AutoShape 3"/>
          <p:cNvSpPr>
            <a:spLocks noChangeArrowheads="1"/>
          </p:cNvSpPr>
          <p:nvPr/>
        </p:nvSpPr>
        <p:spPr bwMode="auto">
          <a:xfrm>
            <a:off x="304800" y="1676400"/>
            <a:ext cx="6324600" cy="5562600"/>
          </a:xfrm>
          <a:prstGeom prst="foldedCorner">
            <a:avLst>
              <a:gd name="adj" fmla="val 12500"/>
            </a:avLst>
          </a:prstGeom>
          <a:gradFill rotWithShape="0">
            <a:gsLst>
              <a:gs pos="0">
                <a:srgbClr val="FFFF99"/>
              </a:gs>
              <a:gs pos="100000">
                <a:srgbClr val="FFFFDD"/>
              </a:gs>
            </a:gsLst>
            <a:lin ang="5400000" scaled="1"/>
          </a:gradFill>
          <a:ln w="38100">
            <a:solidFill>
              <a:srgbClr val="800000"/>
            </a:solidFill>
            <a:round/>
            <a:headEnd/>
            <a:tailEnd/>
          </a:ln>
        </p:spPr>
        <p:txBody>
          <a:bodyPr wrap="none" anchor="ctr"/>
          <a:lstStyle/>
          <a:p>
            <a:endParaRPr lang="ar-SA" sz="2800" b="1" u="sng"/>
          </a:p>
          <a:p>
            <a:pPr lvl="4"/>
            <a:r>
              <a:rPr lang="ar-SA" sz="2800" b="1" u="sng"/>
              <a:t>القيادة الواعية</a:t>
            </a:r>
          </a:p>
          <a:p>
            <a:endParaRPr lang="ar-SA" sz="2800" b="1" u="sng"/>
          </a:p>
          <a:p>
            <a:r>
              <a:rPr lang="ar-SA" sz="2400"/>
              <a:t>قيادة تؤمن بحتمية </a:t>
            </a:r>
            <a:r>
              <a:rPr lang="ar-SA" sz="2400" b="1">
                <a:solidFill>
                  <a:schemeClr val="accent2"/>
                </a:solidFill>
              </a:rPr>
              <a:t>التغيير</a:t>
            </a:r>
            <a:r>
              <a:rPr lang="ar-SA" sz="2400"/>
              <a:t> ورسالته وتعي متطلباته ومعوقاته </a:t>
            </a:r>
          </a:p>
          <a:p>
            <a:r>
              <a:rPr lang="ar-SA" sz="2400"/>
              <a:t>وطرق تذليلها.</a:t>
            </a:r>
          </a:p>
          <a:p>
            <a:pPr>
              <a:buFontTx/>
              <a:buChar char="•"/>
            </a:pPr>
            <a:r>
              <a:rPr lang="ar-SA" sz="2400"/>
              <a:t>قيادة رائدها </a:t>
            </a:r>
            <a:r>
              <a:rPr lang="ar-SA" sz="2400" b="1">
                <a:solidFill>
                  <a:schemeClr val="accent2"/>
                </a:solidFill>
              </a:rPr>
              <a:t>التفكير الابداعي</a:t>
            </a:r>
            <a:r>
              <a:rPr lang="ar-SA" sz="2400"/>
              <a:t>, سلاحها المعرفة والحكمة,</a:t>
            </a:r>
          </a:p>
          <a:p>
            <a:r>
              <a:rPr lang="ar-SA" sz="2400"/>
              <a:t>قدوتها اعظم قائد في التاريخ ومن سار على هديه.</a:t>
            </a:r>
          </a:p>
          <a:p>
            <a:pPr>
              <a:buFontTx/>
              <a:buChar char="•"/>
            </a:pPr>
            <a:r>
              <a:rPr lang="ar-SA" sz="2400"/>
              <a:t>قيادة قادرة على فهم </a:t>
            </a:r>
            <a:r>
              <a:rPr lang="ar-SA" sz="2400" b="1">
                <a:solidFill>
                  <a:schemeClr val="accent2"/>
                </a:solidFill>
              </a:rPr>
              <a:t>المتغيرات</a:t>
            </a:r>
            <a:r>
              <a:rPr lang="ar-SA" sz="2400"/>
              <a:t> السياسية والاقتصادية </a:t>
            </a:r>
          </a:p>
          <a:p>
            <a:r>
              <a:rPr lang="ar-SA" sz="2400"/>
              <a:t>والادارية, والتكنولوجية ...</a:t>
            </a:r>
          </a:p>
          <a:p>
            <a:pPr>
              <a:buFontTx/>
              <a:buChar char="•"/>
            </a:pPr>
            <a:r>
              <a:rPr lang="ar-SA" sz="2400"/>
              <a:t>قيادة قادرة على </a:t>
            </a:r>
            <a:r>
              <a:rPr lang="ar-SA" sz="2400" b="1">
                <a:solidFill>
                  <a:schemeClr val="accent2"/>
                </a:solidFill>
              </a:rPr>
              <a:t>تجنيد الاتباع</a:t>
            </a:r>
            <a:r>
              <a:rPr lang="ar-SA" sz="2400"/>
              <a:t> وتحفيزهم بالعقائد واقناعهم </a:t>
            </a:r>
          </a:p>
          <a:p>
            <a:r>
              <a:rPr lang="ar-SA" sz="2400"/>
              <a:t>بتنفيذ الخطط بكل حماس.</a:t>
            </a:r>
          </a:p>
          <a:p>
            <a:pPr>
              <a:buFontTx/>
              <a:buChar char="•"/>
            </a:pPr>
            <a:r>
              <a:rPr lang="ar-SA" sz="2400"/>
              <a:t>قيادة قادرة على </a:t>
            </a:r>
            <a:r>
              <a:rPr lang="ar-SA" sz="2400" b="1">
                <a:solidFill>
                  <a:schemeClr val="accent2"/>
                </a:solidFill>
              </a:rPr>
              <a:t>تقييم النتائج</a:t>
            </a:r>
            <a:r>
              <a:rPr lang="ar-SA" sz="2400"/>
              <a:t> وتشخيص مواطن الزلل </a:t>
            </a:r>
          </a:p>
          <a:p>
            <a:r>
              <a:rPr lang="ar-SA" sz="2400"/>
              <a:t>ووضع الحلول المناسبة .</a:t>
            </a:r>
          </a:p>
          <a:p>
            <a:endParaRPr lang="en-US" sz="2400"/>
          </a:p>
        </p:txBody>
      </p:sp>
      <p:sp>
        <p:nvSpPr>
          <p:cNvPr id="46085" name="Text Box 6"/>
          <p:cNvSpPr txBox="1">
            <a:spLocks noChangeArrowheads="1"/>
          </p:cNvSpPr>
          <p:nvPr/>
        </p:nvSpPr>
        <p:spPr bwMode="auto">
          <a:xfrm>
            <a:off x="1143000" y="7391400"/>
            <a:ext cx="4191000" cy="1262063"/>
          </a:xfrm>
          <a:prstGeom prst="rect">
            <a:avLst/>
          </a:prstGeom>
          <a:noFill/>
          <a:ln w="9525">
            <a:noFill/>
            <a:miter lim="800000"/>
            <a:headEnd/>
            <a:tailEnd/>
          </a:ln>
        </p:spPr>
        <p:txBody>
          <a:bodyPr>
            <a:spAutoFit/>
          </a:bodyPr>
          <a:lstStyle/>
          <a:p>
            <a:pPr marL="457200" indent="-457200" algn="l" rtl="0">
              <a:spcBef>
                <a:spcPct val="50000"/>
              </a:spcBef>
              <a:buFontTx/>
              <a:buAutoNum type="arabicPeriod"/>
            </a:pPr>
            <a:r>
              <a:rPr lang="en-US" sz="1400"/>
              <a:t>MANAGEMENT</a:t>
            </a:r>
          </a:p>
          <a:p>
            <a:pPr marL="457200" indent="-457200" algn="l" rtl="0">
              <a:spcBef>
                <a:spcPct val="50000"/>
              </a:spcBef>
              <a:buFontTx/>
              <a:buAutoNum type="arabicPeriod"/>
            </a:pPr>
            <a:r>
              <a:rPr lang="en-US" sz="1400"/>
              <a:t>MAN POWER</a:t>
            </a:r>
          </a:p>
          <a:p>
            <a:pPr marL="457200" indent="-457200" algn="l" rtl="0">
              <a:spcBef>
                <a:spcPct val="50000"/>
              </a:spcBef>
              <a:buFontTx/>
              <a:buAutoNum type="arabicPeriod"/>
            </a:pPr>
            <a:r>
              <a:rPr lang="en-US" sz="1400"/>
              <a:t>MATERIAL</a:t>
            </a:r>
          </a:p>
          <a:p>
            <a:pPr marL="457200" indent="-457200" algn="l" rtl="0">
              <a:spcBef>
                <a:spcPct val="50000"/>
              </a:spcBef>
              <a:buFontTx/>
              <a:buAutoNum type="arabicPeriod"/>
            </a:pPr>
            <a:r>
              <a:rPr lang="en-US" sz="1400"/>
              <a:t>METHODS</a:t>
            </a:r>
          </a:p>
        </p:txBody>
      </p:sp>
      <p:sp>
        <p:nvSpPr>
          <p:cNvPr id="46086" name="Text Box 7"/>
          <p:cNvSpPr txBox="1">
            <a:spLocks noChangeArrowheads="1"/>
          </p:cNvSpPr>
          <p:nvPr/>
        </p:nvSpPr>
        <p:spPr bwMode="auto">
          <a:xfrm>
            <a:off x="457200" y="7239000"/>
            <a:ext cx="762000" cy="396875"/>
          </a:xfrm>
          <a:prstGeom prst="rect">
            <a:avLst/>
          </a:prstGeom>
          <a:noFill/>
          <a:ln w="9525">
            <a:noFill/>
            <a:miter lim="800000"/>
            <a:headEnd/>
            <a:tailEnd/>
          </a:ln>
        </p:spPr>
        <p:txBody>
          <a:bodyPr>
            <a:spAutoFit/>
          </a:bodyPr>
          <a:lstStyle/>
          <a:p>
            <a:pPr>
              <a:spcBef>
                <a:spcPct val="50000"/>
              </a:spcBef>
            </a:pPr>
            <a:r>
              <a:rPr lang="en-US"/>
              <a: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عنصر نائب لرقم الشريحة 3"/>
          <p:cNvSpPr>
            <a:spLocks noGrp="1"/>
          </p:cNvSpPr>
          <p:nvPr>
            <p:ph type="sldNum" sz="quarter" idx="12"/>
          </p:nvPr>
        </p:nvSpPr>
        <p:spPr>
          <a:noFill/>
        </p:spPr>
        <p:txBody>
          <a:bodyPr/>
          <a:lstStyle/>
          <a:p>
            <a:fld id="{B7FDAD30-6EE7-4BBB-B856-4C19AF0884FE}" type="slidenum">
              <a:rPr lang="ar-SA"/>
              <a:pPr/>
              <a:t>45</a:t>
            </a:fld>
            <a:endParaRPr lang="en-US"/>
          </a:p>
        </p:txBody>
      </p:sp>
      <p:sp>
        <p:nvSpPr>
          <p:cNvPr id="47107" name="Text Box 2"/>
          <p:cNvSpPr txBox="1">
            <a:spLocks noChangeArrowheads="1"/>
          </p:cNvSpPr>
          <p:nvPr/>
        </p:nvSpPr>
        <p:spPr bwMode="auto">
          <a:xfrm>
            <a:off x="609600" y="152400"/>
            <a:ext cx="5562600" cy="579438"/>
          </a:xfrm>
          <a:prstGeom prst="rect">
            <a:avLst/>
          </a:prstGeom>
          <a:noFill/>
          <a:ln w="9525">
            <a:noFill/>
            <a:miter lim="800000"/>
            <a:headEnd/>
            <a:tailEnd/>
          </a:ln>
        </p:spPr>
        <p:txBody>
          <a:bodyPr>
            <a:spAutoFit/>
          </a:bodyPr>
          <a:lstStyle/>
          <a:p>
            <a:pPr algn="ctr">
              <a:spcBef>
                <a:spcPct val="50000"/>
              </a:spcBef>
            </a:pPr>
            <a:r>
              <a:rPr lang="ar-SA" sz="3200">
                <a:cs typeface="Andalus" pitchFamily="2" charset="-78"/>
              </a:rPr>
              <a:t>متطلبات التغيير</a:t>
            </a:r>
            <a:endParaRPr lang="en-US" sz="3200">
              <a:cs typeface="Andalus" pitchFamily="2" charset="-78"/>
            </a:endParaRPr>
          </a:p>
        </p:txBody>
      </p:sp>
      <p:sp>
        <p:nvSpPr>
          <p:cNvPr id="47108" name="AutoShape 3"/>
          <p:cNvSpPr>
            <a:spLocks noChangeArrowheads="1"/>
          </p:cNvSpPr>
          <p:nvPr/>
        </p:nvSpPr>
        <p:spPr bwMode="auto">
          <a:xfrm>
            <a:off x="304800" y="1219200"/>
            <a:ext cx="6324600" cy="5257800"/>
          </a:xfrm>
          <a:prstGeom prst="foldedCorner">
            <a:avLst>
              <a:gd name="adj" fmla="val 12500"/>
            </a:avLst>
          </a:prstGeom>
          <a:gradFill rotWithShape="0">
            <a:gsLst>
              <a:gs pos="0">
                <a:srgbClr val="FFFF99"/>
              </a:gs>
              <a:gs pos="100000">
                <a:srgbClr val="FFFFDD"/>
              </a:gs>
            </a:gsLst>
            <a:lin ang="5400000" scaled="1"/>
          </a:gradFill>
          <a:ln w="38100">
            <a:solidFill>
              <a:srgbClr val="800000"/>
            </a:solidFill>
            <a:round/>
            <a:headEnd/>
            <a:tailEnd/>
          </a:ln>
        </p:spPr>
        <p:txBody>
          <a:bodyPr wrap="none" anchor="ctr"/>
          <a:lstStyle/>
          <a:p>
            <a:endParaRPr lang="ar-SA" sz="2800" b="1" u="sng"/>
          </a:p>
          <a:p>
            <a:pPr lvl="4"/>
            <a:r>
              <a:rPr lang="ar-SA" sz="2800" b="1" u="sng"/>
              <a:t>الموارد البشرية</a:t>
            </a:r>
          </a:p>
          <a:p>
            <a:pPr>
              <a:buFontTx/>
              <a:buChar char="•"/>
            </a:pPr>
            <a:r>
              <a:rPr lang="ar-SA" sz="2400"/>
              <a:t>الانسان هو العنصر الحاسم في أي عملية</a:t>
            </a:r>
            <a:r>
              <a:rPr lang="en-US" sz="2400"/>
              <a:t> </a:t>
            </a:r>
            <a:r>
              <a:rPr lang="ar-LB" sz="2400"/>
              <a:t> انتاجية</a:t>
            </a:r>
            <a:r>
              <a:rPr lang="ar-SA" sz="2400"/>
              <a:t> شريطة</a:t>
            </a:r>
          </a:p>
          <a:p>
            <a:r>
              <a:rPr lang="ar-SA" sz="2400"/>
              <a:t> توافر القيادة الواعية التي تفهم :</a:t>
            </a:r>
          </a:p>
          <a:p>
            <a:pPr>
              <a:buFontTx/>
              <a:buChar char="•"/>
            </a:pPr>
            <a:endParaRPr lang="ar-SA" sz="2400"/>
          </a:p>
          <a:p>
            <a:r>
              <a:rPr lang="ar-SA" sz="2400" b="1">
                <a:solidFill>
                  <a:srgbClr val="800000"/>
                </a:solidFill>
              </a:rPr>
              <a:t>الاحتياجات الذاتية للفرد</a:t>
            </a:r>
            <a:endParaRPr lang="ar-SA" sz="2400"/>
          </a:p>
          <a:p>
            <a:pPr>
              <a:buFontTx/>
              <a:buChar char="•"/>
            </a:pPr>
            <a:r>
              <a:rPr lang="ar-SA" sz="2400"/>
              <a:t>مكاسب مادية تحقق له الطمأنينة على حاضره ومستقبله </a:t>
            </a:r>
          </a:p>
          <a:p>
            <a:r>
              <a:rPr lang="ar-SA" sz="2400"/>
              <a:t>ومستقبل ابنائه.</a:t>
            </a:r>
          </a:p>
          <a:p>
            <a:pPr>
              <a:buFontTx/>
              <a:buChar char="•"/>
            </a:pPr>
            <a:r>
              <a:rPr lang="ar-SA" sz="2400"/>
              <a:t>التحفيز المستمر لتفادي الاحساس بالملل او التهميش او الاهمال.</a:t>
            </a:r>
          </a:p>
          <a:p>
            <a:pPr>
              <a:buFontTx/>
              <a:buChar char="•"/>
            </a:pPr>
            <a:r>
              <a:rPr lang="ar-SA" sz="2400"/>
              <a:t>التدريب الفعال لصقل مواهبه وتحسين قدراته .</a:t>
            </a:r>
          </a:p>
          <a:p>
            <a:pPr>
              <a:buFontTx/>
              <a:buChar char="•"/>
            </a:pPr>
            <a:r>
              <a:rPr lang="ar-SA" sz="2400"/>
              <a:t>تنمية روح الفريق والعمل الجماعي .</a:t>
            </a:r>
          </a:p>
          <a:p>
            <a:pPr lvl="4"/>
            <a:endParaRPr lang="ar-SA" sz="2400"/>
          </a:p>
          <a:p>
            <a:pPr lvl="4"/>
            <a:r>
              <a:rPr lang="ar-SA" sz="2400" b="1" i="1">
                <a:solidFill>
                  <a:schemeClr val="accent2"/>
                </a:solidFill>
              </a:rPr>
              <a:t>صدق الولاء والانتماء </a:t>
            </a:r>
          </a:p>
          <a:p>
            <a:pPr lvl="4"/>
            <a:r>
              <a:rPr lang="ar-SA" sz="2400" b="1" i="1">
                <a:solidFill>
                  <a:schemeClr val="accent2"/>
                </a:solidFill>
              </a:rPr>
              <a:t>ايجاد قاعدة متينة للتفكير الابداعي</a:t>
            </a:r>
            <a:endParaRPr lang="en-US" sz="2400" b="1" i="1">
              <a:solidFill>
                <a:schemeClr val="accent2"/>
              </a:solidFill>
            </a:endParaRPr>
          </a:p>
        </p:txBody>
      </p:sp>
      <p:sp>
        <p:nvSpPr>
          <p:cNvPr id="47109" name="AutoShape 4"/>
          <p:cNvSpPr>
            <a:spLocks/>
          </p:cNvSpPr>
          <p:nvPr/>
        </p:nvSpPr>
        <p:spPr bwMode="auto">
          <a:xfrm>
            <a:off x="4724400" y="5410200"/>
            <a:ext cx="685800" cy="838200"/>
          </a:xfrm>
          <a:prstGeom prst="rightBrace">
            <a:avLst>
              <a:gd name="adj1" fmla="val 10185"/>
              <a:gd name="adj2" fmla="val 50000"/>
            </a:avLst>
          </a:prstGeom>
          <a:noFill/>
          <a:ln w="9525">
            <a:solidFill>
              <a:schemeClr val="tx1"/>
            </a:solidFill>
            <a:round/>
            <a:headEnd/>
            <a:tailEnd/>
          </a:ln>
        </p:spPr>
        <p:txBody>
          <a:bodyPr wrap="none" anchor="ctr"/>
          <a:lstStyle/>
          <a:p>
            <a:endParaRPr lang="en-US"/>
          </a:p>
        </p:txBody>
      </p:sp>
      <p:sp>
        <p:nvSpPr>
          <p:cNvPr id="47110" name="AutoShape 5"/>
          <p:cNvSpPr>
            <a:spLocks noChangeArrowheads="1"/>
          </p:cNvSpPr>
          <p:nvPr/>
        </p:nvSpPr>
        <p:spPr bwMode="auto">
          <a:xfrm rot="6308076">
            <a:off x="5486400" y="5105400"/>
            <a:ext cx="533400" cy="762000"/>
          </a:xfrm>
          <a:custGeom>
            <a:avLst/>
            <a:gdLst>
              <a:gd name="T0" fmla="*/ 266675 w 21600"/>
              <a:gd name="T1" fmla="*/ 0 h 21600"/>
              <a:gd name="T2" fmla="*/ 66675 w 21600"/>
              <a:gd name="T3" fmla="*/ 381000 h 21600"/>
              <a:gd name="T4" fmla="*/ 266675 w 21600"/>
              <a:gd name="T5" fmla="*/ 190500 h 21600"/>
              <a:gd name="T6" fmla="*/ 600075 w 21600"/>
              <a:gd name="T7" fmla="*/ 381000 h 21600"/>
              <a:gd name="T8" fmla="*/ 466725 w 21600"/>
              <a:gd name="T9" fmla="*/ 571500 h 21600"/>
              <a:gd name="T10" fmla="*/ 333375 w 21600"/>
              <a:gd name="T11" fmla="*/ 381000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folHlink"/>
          </a:solidFill>
          <a:ln w="9525">
            <a:solidFill>
              <a:schemeClr val="tx1"/>
            </a:solidFill>
            <a:miter lim="800000"/>
            <a:headEnd/>
            <a:tailEnd/>
          </a:ln>
        </p:spPr>
        <p:txBody>
          <a:bodyPr wrap="none" anchor="ctr"/>
          <a:lstStyle/>
          <a:p>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عنصر نائب لرقم الشريحة 3"/>
          <p:cNvSpPr>
            <a:spLocks noGrp="1"/>
          </p:cNvSpPr>
          <p:nvPr>
            <p:ph type="sldNum" sz="quarter" idx="12"/>
          </p:nvPr>
        </p:nvSpPr>
        <p:spPr>
          <a:noFill/>
        </p:spPr>
        <p:txBody>
          <a:bodyPr/>
          <a:lstStyle/>
          <a:p>
            <a:fld id="{2E856499-5493-47A2-987F-50A36BCFD722}" type="slidenum">
              <a:rPr lang="ar-SA"/>
              <a:pPr/>
              <a:t>46</a:t>
            </a:fld>
            <a:endParaRPr lang="en-US"/>
          </a:p>
        </p:txBody>
      </p:sp>
      <p:sp>
        <p:nvSpPr>
          <p:cNvPr id="48131" name="Text Box 2"/>
          <p:cNvSpPr txBox="1">
            <a:spLocks noChangeArrowheads="1"/>
          </p:cNvSpPr>
          <p:nvPr/>
        </p:nvSpPr>
        <p:spPr bwMode="auto">
          <a:xfrm>
            <a:off x="609600" y="152400"/>
            <a:ext cx="5562600" cy="579438"/>
          </a:xfrm>
          <a:prstGeom prst="rect">
            <a:avLst/>
          </a:prstGeom>
          <a:noFill/>
          <a:ln w="9525">
            <a:noFill/>
            <a:miter lim="800000"/>
            <a:headEnd/>
            <a:tailEnd/>
          </a:ln>
        </p:spPr>
        <p:txBody>
          <a:bodyPr>
            <a:spAutoFit/>
          </a:bodyPr>
          <a:lstStyle/>
          <a:p>
            <a:pPr algn="ctr">
              <a:spcBef>
                <a:spcPct val="50000"/>
              </a:spcBef>
            </a:pPr>
            <a:r>
              <a:rPr lang="ar-SA" sz="3200">
                <a:cs typeface="Andalus" pitchFamily="2" charset="-78"/>
              </a:rPr>
              <a:t>متطلبات التغيير</a:t>
            </a:r>
            <a:endParaRPr lang="en-US" sz="3200">
              <a:cs typeface="Andalus" pitchFamily="2" charset="-78"/>
            </a:endParaRPr>
          </a:p>
        </p:txBody>
      </p:sp>
      <p:sp>
        <p:nvSpPr>
          <p:cNvPr id="48132" name="AutoShape 3"/>
          <p:cNvSpPr>
            <a:spLocks noChangeArrowheads="1"/>
          </p:cNvSpPr>
          <p:nvPr/>
        </p:nvSpPr>
        <p:spPr bwMode="auto">
          <a:xfrm>
            <a:off x="304800" y="1219200"/>
            <a:ext cx="6324600" cy="5257800"/>
          </a:xfrm>
          <a:prstGeom prst="foldedCorner">
            <a:avLst>
              <a:gd name="adj" fmla="val 12500"/>
            </a:avLst>
          </a:prstGeom>
          <a:gradFill rotWithShape="0">
            <a:gsLst>
              <a:gs pos="0">
                <a:srgbClr val="FFFF99"/>
              </a:gs>
              <a:gs pos="100000">
                <a:srgbClr val="FFFFFF"/>
              </a:gs>
            </a:gsLst>
            <a:lin ang="5400000" scaled="1"/>
          </a:gradFill>
          <a:ln w="38100">
            <a:solidFill>
              <a:srgbClr val="800000"/>
            </a:solidFill>
            <a:round/>
            <a:headEnd/>
            <a:tailEnd/>
          </a:ln>
        </p:spPr>
        <p:txBody>
          <a:bodyPr wrap="none" anchor="ctr"/>
          <a:lstStyle/>
          <a:p>
            <a:pPr lvl="4"/>
            <a:r>
              <a:rPr lang="ar-LB" sz="2800" b="1" u="sng"/>
              <a:t>الموارد المادية</a:t>
            </a:r>
            <a:endParaRPr lang="ar-SA" sz="2800" b="1" u="sng"/>
          </a:p>
          <a:p>
            <a:endParaRPr lang="ar-SA" sz="2800" b="1" u="sng"/>
          </a:p>
          <a:p>
            <a:r>
              <a:rPr lang="ar-SA" sz="2400"/>
              <a:t>الموارد الطبيعية والموارد المالية </a:t>
            </a:r>
          </a:p>
          <a:p>
            <a:r>
              <a:rPr lang="ar-SA" sz="2400"/>
              <a:t>(كفاءة راس المال وحسن ادارته) لتحقيق :</a:t>
            </a:r>
          </a:p>
          <a:p>
            <a:pPr>
              <a:buFontTx/>
              <a:buChar char="•"/>
            </a:pPr>
            <a:r>
              <a:rPr lang="ar-SA" sz="2400"/>
              <a:t>توفير مستلزمات الانتاج باسعار مناسبة وتوقيت مناسب.</a:t>
            </a:r>
          </a:p>
          <a:p>
            <a:pPr>
              <a:buFontTx/>
              <a:buChar char="•"/>
            </a:pPr>
            <a:r>
              <a:rPr lang="ar-SA" sz="2400"/>
              <a:t>تحديث وسائل الانتاج.</a:t>
            </a:r>
          </a:p>
          <a:p>
            <a:pPr>
              <a:buFontTx/>
              <a:buChar char="•"/>
            </a:pPr>
            <a:r>
              <a:rPr lang="ar-SA" sz="2400"/>
              <a:t>تحسين مخرجات الانتاج .</a:t>
            </a:r>
          </a:p>
          <a:p>
            <a:pPr>
              <a:buFontTx/>
              <a:buChar char="•"/>
            </a:pPr>
            <a:r>
              <a:rPr lang="ar-SA" sz="2400"/>
              <a:t>المحافظة على القوة التنافسية.</a:t>
            </a:r>
          </a:p>
          <a:p>
            <a:endParaRPr lang="ar-SA" sz="2400"/>
          </a:p>
          <a:p>
            <a:endParaRPr lang="ar-SA" sz="2800" b="1" u="sng"/>
          </a:p>
        </p:txBody>
      </p:sp>
      <p:sp>
        <p:nvSpPr>
          <p:cNvPr id="48133" name="AutoShape 7"/>
          <p:cNvSpPr>
            <a:spLocks noChangeArrowheads="1"/>
          </p:cNvSpPr>
          <p:nvPr/>
        </p:nvSpPr>
        <p:spPr bwMode="auto">
          <a:xfrm>
            <a:off x="685800" y="4876800"/>
            <a:ext cx="5181600" cy="1066800"/>
          </a:xfrm>
          <a:prstGeom prst="flowChartPunchedCard">
            <a:avLst/>
          </a:prstGeom>
          <a:solidFill>
            <a:schemeClr val="bg1"/>
          </a:solidFill>
          <a:ln w="34925">
            <a:solidFill>
              <a:srgbClr val="800000"/>
            </a:solidFill>
            <a:miter lim="800000"/>
            <a:headEnd/>
            <a:tailEnd/>
          </a:ln>
        </p:spPr>
        <p:txBody>
          <a:bodyPr wrap="none" anchor="ctr"/>
          <a:lstStyle/>
          <a:p>
            <a:pPr algn="ctr"/>
            <a:r>
              <a:rPr lang="ar-SA" sz="2400" b="1" i="1">
                <a:solidFill>
                  <a:srgbClr val="800000"/>
                </a:solidFill>
              </a:rPr>
              <a:t>اشادة بالقيادة الواعية التي تستطيع التغلب</a:t>
            </a:r>
          </a:p>
          <a:p>
            <a:pPr algn="ctr"/>
            <a:r>
              <a:rPr lang="ar-SA" sz="2400" b="1" i="1">
                <a:solidFill>
                  <a:srgbClr val="800000"/>
                </a:solidFill>
              </a:rPr>
              <a:t> على ندرة الموارد المادية (اليابان – سنغافورة)</a:t>
            </a:r>
            <a:endParaRPr lang="en-US" sz="2400" b="1" i="1">
              <a:solidFill>
                <a:srgbClr val="800000"/>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عنصر نائب لرقم الشريحة 3"/>
          <p:cNvSpPr>
            <a:spLocks noGrp="1"/>
          </p:cNvSpPr>
          <p:nvPr>
            <p:ph type="sldNum" sz="quarter" idx="12"/>
          </p:nvPr>
        </p:nvSpPr>
        <p:spPr>
          <a:noFill/>
        </p:spPr>
        <p:txBody>
          <a:bodyPr/>
          <a:lstStyle/>
          <a:p>
            <a:fld id="{411D4512-A50D-4EFA-A110-A9B909AFBB36}" type="slidenum">
              <a:rPr lang="ar-SA"/>
              <a:pPr/>
              <a:t>47</a:t>
            </a:fld>
            <a:endParaRPr lang="en-US"/>
          </a:p>
        </p:txBody>
      </p:sp>
      <p:sp>
        <p:nvSpPr>
          <p:cNvPr id="49155" name="Text Box 2"/>
          <p:cNvSpPr txBox="1">
            <a:spLocks noChangeArrowheads="1"/>
          </p:cNvSpPr>
          <p:nvPr/>
        </p:nvSpPr>
        <p:spPr bwMode="auto">
          <a:xfrm>
            <a:off x="609600" y="152400"/>
            <a:ext cx="5562600" cy="579438"/>
          </a:xfrm>
          <a:prstGeom prst="rect">
            <a:avLst/>
          </a:prstGeom>
          <a:noFill/>
          <a:ln w="9525">
            <a:noFill/>
            <a:miter lim="800000"/>
            <a:headEnd/>
            <a:tailEnd/>
          </a:ln>
        </p:spPr>
        <p:txBody>
          <a:bodyPr>
            <a:spAutoFit/>
          </a:bodyPr>
          <a:lstStyle/>
          <a:p>
            <a:pPr algn="ctr">
              <a:spcBef>
                <a:spcPct val="50000"/>
              </a:spcBef>
            </a:pPr>
            <a:r>
              <a:rPr lang="ar-SA" sz="3200">
                <a:cs typeface="Andalus" pitchFamily="2" charset="-78"/>
              </a:rPr>
              <a:t>متطلبات التغيير</a:t>
            </a:r>
            <a:endParaRPr lang="en-US" sz="3200">
              <a:cs typeface="Andalus" pitchFamily="2" charset="-78"/>
            </a:endParaRPr>
          </a:p>
        </p:txBody>
      </p:sp>
      <p:sp>
        <p:nvSpPr>
          <p:cNvPr id="49156" name="AutoShape 3"/>
          <p:cNvSpPr>
            <a:spLocks noChangeArrowheads="1"/>
          </p:cNvSpPr>
          <p:nvPr/>
        </p:nvSpPr>
        <p:spPr bwMode="auto">
          <a:xfrm>
            <a:off x="304800" y="1219200"/>
            <a:ext cx="6324600" cy="5257800"/>
          </a:xfrm>
          <a:prstGeom prst="foldedCorner">
            <a:avLst>
              <a:gd name="adj" fmla="val 12500"/>
            </a:avLst>
          </a:prstGeom>
          <a:gradFill rotWithShape="0">
            <a:gsLst>
              <a:gs pos="0">
                <a:srgbClr val="FFFF99"/>
              </a:gs>
              <a:gs pos="100000">
                <a:srgbClr val="FFFFDD"/>
              </a:gs>
            </a:gsLst>
            <a:lin ang="5400000" scaled="1"/>
          </a:gradFill>
          <a:ln w="38100">
            <a:solidFill>
              <a:srgbClr val="800000"/>
            </a:solidFill>
            <a:round/>
            <a:headEnd/>
            <a:tailEnd/>
          </a:ln>
        </p:spPr>
        <p:txBody>
          <a:bodyPr wrap="none" anchor="ctr"/>
          <a:lstStyle/>
          <a:p>
            <a:endParaRPr lang="ar-SA" sz="2800" b="1" u="sng"/>
          </a:p>
          <a:p>
            <a:pPr lvl="4"/>
            <a:r>
              <a:rPr lang="ar-SA" sz="2800" b="1" u="sng"/>
              <a:t>السياسات والنظم</a:t>
            </a:r>
          </a:p>
          <a:p>
            <a:pPr lvl="4"/>
            <a:endParaRPr lang="ar-SA" sz="2800" b="1" u="sng"/>
          </a:p>
          <a:p>
            <a:r>
              <a:rPr lang="ar-SA" sz="2400"/>
              <a:t>تطوير سياسات ونظم فعالة سواء كانت تتصل </a:t>
            </a:r>
            <a:r>
              <a:rPr lang="ar-SA" sz="2400" b="1">
                <a:solidFill>
                  <a:srgbClr val="800000"/>
                </a:solidFill>
              </a:rPr>
              <a:t>بالموارد البشرية</a:t>
            </a:r>
            <a:r>
              <a:rPr lang="ar-SA" sz="2400"/>
              <a:t> </a:t>
            </a:r>
          </a:p>
          <a:p>
            <a:r>
              <a:rPr lang="ar-SA" sz="2400"/>
              <a:t>(نظم الاجور والحوافز والتدريب). </a:t>
            </a:r>
          </a:p>
          <a:p>
            <a:endParaRPr lang="ar-SA" sz="2400"/>
          </a:p>
          <a:p>
            <a:r>
              <a:rPr lang="ar-SA" sz="2400"/>
              <a:t>او </a:t>
            </a:r>
            <a:r>
              <a:rPr lang="ar-SA" sz="2400" b="1">
                <a:solidFill>
                  <a:srgbClr val="800000"/>
                </a:solidFill>
              </a:rPr>
              <a:t>اساليب العمل</a:t>
            </a:r>
            <a:r>
              <a:rPr lang="ar-SA" sz="2400"/>
              <a:t> (الهيكل التنظيمي والوصف الوظيفي وجداول</a:t>
            </a:r>
          </a:p>
          <a:p>
            <a:r>
              <a:rPr lang="ar-SA" sz="2400"/>
              <a:t> الصلاحيات, وادلة الاجراءات, والنظم الالكترونية) </a:t>
            </a:r>
          </a:p>
          <a:p>
            <a:endParaRPr lang="ar-SA" sz="2400"/>
          </a:p>
          <a:p>
            <a:r>
              <a:rPr lang="ar-SA" sz="2400" b="1"/>
              <a:t>او </a:t>
            </a:r>
            <a:r>
              <a:rPr lang="ar-SA" sz="2400" b="1">
                <a:solidFill>
                  <a:srgbClr val="800000"/>
                </a:solidFill>
              </a:rPr>
              <a:t>سياسات ونظم تتصل بالموارد المادية</a:t>
            </a:r>
            <a:r>
              <a:rPr lang="ar-SA" sz="2400"/>
              <a:t> (كنظم الصرف </a:t>
            </a:r>
          </a:p>
          <a:p>
            <a:r>
              <a:rPr lang="ar-SA" sz="2400"/>
              <a:t>والشراء والانتاج والتسويق والتطوير والتنقل والتخزين)</a:t>
            </a:r>
          </a:p>
          <a:p>
            <a:endParaRPr lang="ar-SA" sz="2400"/>
          </a:p>
          <a:p>
            <a:pPr lvl="4"/>
            <a:endParaRPr lang="ar-SA" sz="2400"/>
          </a:p>
          <a:p>
            <a:pPr lvl="4"/>
            <a:endParaRPr lang="en-US" sz="240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عنصر نائب لرقم الشريحة 4"/>
          <p:cNvSpPr>
            <a:spLocks noGrp="1"/>
          </p:cNvSpPr>
          <p:nvPr>
            <p:ph type="sldNum" sz="quarter" idx="12"/>
          </p:nvPr>
        </p:nvSpPr>
        <p:spPr>
          <a:noFill/>
        </p:spPr>
        <p:txBody>
          <a:bodyPr/>
          <a:lstStyle/>
          <a:p>
            <a:fld id="{E030995A-2CAD-4C61-A14D-858EB3E0747A}" type="slidenum">
              <a:rPr lang="ar-SA"/>
              <a:pPr/>
              <a:t>48</a:t>
            </a:fld>
            <a:endParaRPr lang="en-US"/>
          </a:p>
        </p:txBody>
      </p:sp>
      <p:sp>
        <p:nvSpPr>
          <p:cNvPr id="50179" name="Rectangle 2"/>
          <p:cNvSpPr>
            <a:spLocks noGrp="1" noChangeArrowheads="1"/>
          </p:cNvSpPr>
          <p:nvPr>
            <p:ph type="title"/>
          </p:nvPr>
        </p:nvSpPr>
        <p:spPr>
          <a:xfrm>
            <a:off x="514350" y="152400"/>
            <a:ext cx="5829300" cy="762000"/>
          </a:xfrm>
        </p:spPr>
        <p:txBody>
          <a:bodyPr/>
          <a:lstStyle/>
          <a:p>
            <a:pPr eaLnBrk="1" hangingPunct="1"/>
            <a:r>
              <a:rPr lang="ar-SA" sz="3200" smtClean="0">
                <a:cs typeface="Andalus" pitchFamily="2" charset="-78"/>
              </a:rPr>
              <a:t>مستويات التغيير </a:t>
            </a:r>
            <a:endParaRPr lang="en-US" sz="3200" smtClean="0">
              <a:cs typeface="Andalus" pitchFamily="2" charset="-78"/>
            </a:endParaRPr>
          </a:p>
        </p:txBody>
      </p:sp>
      <p:sp>
        <p:nvSpPr>
          <p:cNvPr id="50180" name="Text Box 3"/>
          <p:cNvSpPr txBox="1">
            <a:spLocks noChangeArrowheads="1"/>
          </p:cNvSpPr>
          <p:nvPr/>
        </p:nvSpPr>
        <p:spPr bwMode="auto">
          <a:xfrm>
            <a:off x="1371600" y="762000"/>
            <a:ext cx="4038600" cy="712788"/>
          </a:xfrm>
          <a:prstGeom prst="rect">
            <a:avLst/>
          </a:prstGeom>
          <a:gradFill rotWithShape="0">
            <a:gsLst>
              <a:gs pos="0">
                <a:srgbClr val="FFFF99"/>
              </a:gs>
              <a:gs pos="100000">
                <a:srgbClr val="FFFFFF"/>
              </a:gs>
            </a:gsLst>
            <a:lin ang="2700000" scaled="1"/>
          </a:gradFill>
          <a:ln w="9525">
            <a:solidFill>
              <a:schemeClr val="tx1"/>
            </a:solidFill>
            <a:miter lim="800000"/>
            <a:headEnd/>
            <a:tailEnd/>
          </a:ln>
        </p:spPr>
        <p:txBody>
          <a:bodyPr>
            <a:spAutoFit/>
          </a:bodyPr>
          <a:lstStyle/>
          <a:p>
            <a:pPr algn="ctr" rtl="0">
              <a:spcBef>
                <a:spcPct val="50000"/>
              </a:spcBef>
            </a:pPr>
            <a:r>
              <a:rPr lang="ar-SA" sz="1600" b="1" u="sng"/>
              <a:t>الفرد</a:t>
            </a:r>
          </a:p>
          <a:p>
            <a:pPr algn="ctr" rtl="0">
              <a:spcBef>
                <a:spcPct val="50000"/>
              </a:spcBef>
            </a:pPr>
            <a:r>
              <a:rPr lang="ar-SA" sz="1600"/>
              <a:t>الذي لا يستطيع ان يغير نفسه لا يستطيع ان يغير أي شيء</a:t>
            </a:r>
            <a:endParaRPr lang="en-US" sz="1600"/>
          </a:p>
        </p:txBody>
      </p:sp>
      <p:sp>
        <p:nvSpPr>
          <p:cNvPr id="50181" name="Text Box 4"/>
          <p:cNvSpPr txBox="1">
            <a:spLocks noChangeArrowheads="1"/>
          </p:cNvSpPr>
          <p:nvPr/>
        </p:nvSpPr>
        <p:spPr bwMode="auto">
          <a:xfrm>
            <a:off x="990600" y="1447800"/>
            <a:ext cx="4800600" cy="819150"/>
          </a:xfrm>
          <a:prstGeom prst="rect">
            <a:avLst/>
          </a:prstGeom>
          <a:gradFill rotWithShape="0">
            <a:gsLst>
              <a:gs pos="0">
                <a:srgbClr val="FFFF99"/>
              </a:gs>
              <a:gs pos="100000">
                <a:srgbClr val="FFFFFF"/>
              </a:gs>
            </a:gsLst>
            <a:lin ang="2700000" scaled="1"/>
          </a:gradFill>
          <a:ln w="9525">
            <a:solidFill>
              <a:schemeClr val="tx1"/>
            </a:solidFill>
            <a:miter lim="800000"/>
            <a:headEnd/>
            <a:tailEnd/>
          </a:ln>
        </p:spPr>
        <p:txBody>
          <a:bodyPr>
            <a:spAutoFit/>
          </a:bodyPr>
          <a:lstStyle/>
          <a:p>
            <a:pPr algn="ctr" rtl="0">
              <a:spcBef>
                <a:spcPct val="50000"/>
              </a:spcBef>
            </a:pPr>
            <a:r>
              <a:rPr lang="ar-SA" b="1" u="sng"/>
              <a:t>الفريق</a:t>
            </a:r>
          </a:p>
          <a:p>
            <a:pPr algn="ctr" rtl="0">
              <a:spcBef>
                <a:spcPct val="50000"/>
              </a:spcBef>
            </a:pPr>
            <a:r>
              <a:rPr lang="ar-SA" sz="1800" b="1"/>
              <a:t>تعاون القسم, الادارة, المجموعة لتحقيق الاهداف الاستراتيجية</a:t>
            </a:r>
            <a:endParaRPr lang="en-US" sz="1800" b="1"/>
          </a:p>
        </p:txBody>
      </p:sp>
      <p:sp>
        <p:nvSpPr>
          <p:cNvPr id="50182" name="Text Box 5"/>
          <p:cNvSpPr txBox="1">
            <a:spLocks noChangeArrowheads="1"/>
          </p:cNvSpPr>
          <p:nvPr/>
        </p:nvSpPr>
        <p:spPr bwMode="auto">
          <a:xfrm>
            <a:off x="762000" y="2286000"/>
            <a:ext cx="5334000" cy="1168400"/>
          </a:xfrm>
          <a:prstGeom prst="rect">
            <a:avLst/>
          </a:prstGeom>
          <a:gradFill rotWithShape="0">
            <a:gsLst>
              <a:gs pos="0">
                <a:srgbClr val="FFFF99"/>
              </a:gs>
              <a:gs pos="100000">
                <a:srgbClr val="FFFFFF"/>
              </a:gs>
            </a:gsLst>
            <a:lin ang="2700000" scaled="1"/>
          </a:gradFill>
          <a:ln w="9525">
            <a:solidFill>
              <a:schemeClr val="tx1"/>
            </a:solidFill>
            <a:miter lim="800000"/>
            <a:headEnd/>
            <a:tailEnd/>
          </a:ln>
        </p:spPr>
        <p:txBody>
          <a:bodyPr>
            <a:spAutoFit/>
          </a:bodyPr>
          <a:lstStyle/>
          <a:p>
            <a:pPr algn="ctr" rtl="0">
              <a:spcBef>
                <a:spcPct val="50000"/>
              </a:spcBef>
            </a:pPr>
            <a:r>
              <a:rPr lang="ar-SA" b="1" u="sng"/>
              <a:t>المؤسسة</a:t>
            </a:r>
          </a:p>
          <a:p>
            <a:pPr algn="ctr" rtl="0">
              <a:spcBef>
                <a:spcPct val="50000"/>
              </a:spcBef>
            </a:pPr>
            <a:r>
              <a:rPr lang="ar-SA"/>
              <a:t>التغيير الذي لا يقتصر على المحافظة على الحصة السوقية للمؤسسة, بل يتعدى ذلك لتحقيق رؤيتها ورسالتها وقيمها.</a:t>
            </a:r>
            <a:endParaRPr lang="en-US"/>
          </a:p>
        </p:txBody>
      </p:sp>
      <p:sp>
        <p:nvSpPr>
          <p:cNvPr id="50183" name="Text Box 6"/>
          <p:cNvSpPr txBox="1">
            <a:spLocks noChangeArrowheads="1"/>
          </p:cNvSpPr>
          <p:nvPr/>
        </p:nvSpPr>
        <p:spPr bwMode="auto">
          <a:xfrm>
            <a:off x="533400" y="3429000"/>
            <a:ext cx="5791200" cy="1379538"/>
          </a:xfrm>
          <a:prstGeom prst="rect">
            <a:avLst/>
          </a:prstGeom>
          <a:gradFill rotWithShape="0">
            <a:gsLst>
              <a:gs pos="0">
                <a:srgbClr val="FFFF99"/>
              </a:gs>
              <a:gs pos="100000">
                <a:srgbClr val="FFFFFF"/>
              </a:gs>
            </a:gsLst>
            <a:lin ang="2700000" scaled="1"/>
          </a:gradFill>
          <a:ln w="9525">
            <a:solidFill>
              <a:schemeClr val="tx1"/>
            </a:solidFill>
            <a:miter lim="800000"/>
            <a:headEnd/>
            <a:tailEnd/>
          </a:ln>
        </p:spPr>
        <p:txBody>
          <a:bodyPr>
            <a:spAutoFit/>
          </a:bodyPr>
          <a:lstStyle/>
          <a:p>
            <a:pPr algn="ctr" rtl="0">
              <a:spcBef>
                <a:spcPct val="50000"/>
              </a:spcBef>
            </a:pPr>
            <a:r>
              <a:rPr lang="ar-SA" sz="2400" b="1" u="sng"/>
              <a:t>الوطن</a:t>
            </a:r>
          </a:p>
          <a:p>
            <a:pPr algn="ctr" rtl="0">
              <a:spcBef>
                <a:spcPct val="50000"/>
              </a:spcBef>
            </a:pPr>
            <a:r>
              <a:rPr lang="ar-SA" sz="2400"/>
              <a:t>وضع الامة في مصاف الدول المتقدمة اقتصادياً واجتماعياً – بل قدوة للامم كما ارادها الله تعالى</a:t>
            </a:r>
            <a:endParaRPr lang="en-US" sz="2400"/>
          </a:p>
        </p:txBody>
      </p:sp>
      <p:sp>
        <p:nvSpPr>
          <p:cNvPr id="50184" name="Text Box 7"/>
          <p:cNvSpPr txBox="1">
            <a:spLocks noChangeArrowheads="1"/>
          </p:cNvSpPr>
          <p:nvPr/>
        </p:nvSpPr>
        <p:spPr bwMode="auto">
          <a:xfrm>
            <a:off x="304800" y="4800600"/>
            <a:ext cx="6248400" cy="3305175"/>
          </a:xfrm>
          <a:prstGeom prst="rect">
            <a:avLst/>
          </a:prstGeom>
          <a:gradFill rotWithShape="0">
            <a:gsLst>
              <a:gs pos="0">
                <a:srgbClr val="FFFF99"/>
              </a:gs>
              <a:gs pos="100000">
                <a:srgbClr val="FFFFFF"/>
              </a:gs>
            </a:gsLst>
            <a:lin ang="2700000" scaled="1"/>
          </a:gradFill>
          <a:ln w="9525">
            <a:solidFill>
              <a:schemeClr val="tx1"/>
            </a:solidFill>
            <a:miter lim="800000"/>
            <a:headEnd/>
            <a:tailEnd/>
          </a:ln>
        </p:spPr>
        <p:txBody>
          <a:bodyPr>
            <a:spAutoFit/>
          </a:bodyPr>
          <a:lstStyle/>
          <a:p>
            <a:pPr algn="ctr" rtl="0">
              <a:spcBef>
                <a:spcPct val="50000"/>
              </a:spcBef>
            </a:pPr>
            <a:r>
              <a:rPr lang="ar-SA" sz="2800" b="1" u="sng"/>
              <a:t>العالم</a:t>
            </a:r>
          </a:p>
          <a:p>
            <a:pPr algn="ctr" rtl="0">
              <a:spcBef>
                <a:spcPct val="50000"/>
              </a:spcBef>
            </a:pPr>
            <a:r>
              <a:rPr lang="ar-SA" sz="2800" b="1"/>
              <a:t>السعي لتحقيق التقدم الاقتصادي والعدالة الاجتماعية كما تدعو رسالة الاسلام – لا كما تسعى القوى الاستعمارية المنقادة خلف الفكر الصهيوني الى تحقيق اوهام وخرافات واساطير دينية او تاريخية عنصرية او تحقيق اطماع مادية بشعة عن طريق تدمير الآخر موارده وقيمه الانسانية .</a:t>
            </a:r>
            <a:endParaRPr lang="en-US" sz="2800" b="1"/>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عنصر نائب لرقم الشريحة 4"/>
          <p:cNvSpPr>
            <a:spLocks noGrp="1"/>
          </p:cNvSpPr>
          <p:nvPr>
            <p:ph type="sldNum" sz="quarter" idx="12"/>
          </p:nvPr>
        </p:nvSpPr>
        <p:spPr>
          <a:noFill/>
        </p:spPr>
        <p:txBody>
          <a:bodyPr/>
          <a:lstStyle/>
          <a:p>
            <a:fld id="{D8841419-EDE7-437C-A52A-8B7C455DB84D}" type="slidenum">
              <a:rPr lang="ar-SA"/>
              <a:pPr/>
              <a:t>49</a:t>
            </a:fld>
            <a:endParaRPr lang="en-US"/>
          </a:p>
        </p:txBody>
      </p:sp>
      <p:sp>
        <p:nvSpPr>
          <p:cNvPr id="51203" name="Rectangle 2"/>
          <p:cNvSpPr>
            <a:spLocks noGrp="1" noChangeArrowheads="1"/>
          </p:cNvSpPr>
          <p:nvPr>
            <p:ph type="title"/>
          </p:nvPr>
        </p:nvSpPr>
        <p:spPr>
          <a:xfrm>
            <a:off x="514350" y="152400"/>
            <a:ext cx="5829300" cy="939800"/>
          </a:xfrm>
        </p:spPr>
        <p:txBody>
          <a:bodyPr/>
          <a:lstStyle/>
          <a:p>
            <a:pPr eaLnBrk="1" hangingPunct="1"/>
            <a:r>
              <a:rPr lang="ar-SA" sz="3200" smtClean="0">
                <a:cs typeface="Andalus" pitchFamily="2" charset="-78"/>
              </a:rPr>
              <a:t>صعوبة مستويات التغيير</a:t>
            </a:r>
            <a:endParaRPr lang="en-US" sz="3200" smtClean="0">
              <a:cs typeface="Andalus" pitchFamily="2" charset="-78"/>
            </a:endParaRPr>
          </a:p>
        </p:txBody>
      </p:sp>
      <p:sp>
        <p:nvSpPr>
          <p:cNvPr id="51204" name="Line 3"/>
          <p:cNvSpPr>
            <a:spLocks noChangeShapeType="1"/>
          </p:cNvSpPr>
          <p:nvPr/>
        </p:nvSpPr>
        <p:spPr bwMode="auto">
          <a:xfrm>
            <a:off x="1066800" y="2286000"/>
            <a:ext cx="0" cy="4419600"/>
          </a:xfrm>
          <a:prstGeom prst="line">
            <a:avLst/>
          </a:prstGeom>
          <a:noFill/>
          <a:ln w="9525">
            <a:solidFill>
              <a:schemeClr val="tx1"/>
            </a:solidFill>
            <a:round/>
            <a:headEnd/>
            <a:tailEnd/>
          </a:ln>
        </p:spPr>
        <p:txBody>
          <a:bodyPr/>
          <a:lstStyle/>
          <a:p>
            <a:endParaRPr lang="en-US"/>
          </a:p>
        </p:txBody>
      </p:sp>
      <p:sp>
        <p:nvSpPr>
          <p:cNvPr id="51205" name="Line 4"/>
          <p:cNvSpPr>
            <a:spLocks noChangeShapeType="1"/>
          </p:cNvSpPr>
          <p:nvPr/>
        </p:nvSpPr>
        <p:spPr bwMode="auto">
          <a:xfrm>
            <a:off x="1066800" y="6705600"/>
            <a:ext cx="4876800" cy="0"/>
          </a:xfrm>
          <a:prstGeom prst="line">
            <a:avLst/>
          </a:prstGeom>
          <a:noFill/>
          <a:ln w="9525">
            <a:solidFill>
              <a:schemeClr val="tx1"/>
            </a:solidFill>
            <a:round/>
            <a:headEnd/>
            <a:tailEnd/>
          </a:ln>
        </p:spPr>
        <p:txBody>
          <a:bodyPr/>
          <a:lstStyle/>
          <a:p>
            <a:endParaRPr lang="en-US"/>
          </a:p>
        </p:txBody>
      </p:sp>
      <p:sp>
        <p:nvSpPr>
          <p:cNvPr id="51206" name="Text Box 5"/>
          <p:cNvSpPr txBox="1">
            <a:spLocks noChangeArrowheads="1"/>
          </p:cNvSpPr>
          <p:nvPr/>
        </p:nvSpPr>
        <p:spPr bwMode="auto">
          <a:xfrm>
            <a:off x="381000" y="1828800"/>
            <a:ext cx="1371600" cy="396875"/>
          </a:xfrm>
          <a:prstGeom prst="rect">
            <a:avLst/>
          </a:prstGeom>
          <a:noFill/>
          <a:ln w="9525">
            <a:noFill/>
            <a:miter lim="800000"/>
            <a:headEnd/>
            <a:tailEnd/>
          </a:ln>
        </p:spPr>
        <p:txBody>
          <a:bodyPr>
            <a:spAutoFit/>
          </a:bodyPr>
          <a:lstStyle/>
          <a:p>
            <a:pPr algn="ctr">
              <a:spcBef>
                <a:spcPct val="50000"/>
              </a:spcBef>
            </a:pPr>
            <a:r>
              <a:rPr lang="ar-SA"/>
              <a:t>الصعوبة</a:t>
            </a:r>
            <a:endParaRPr lang="en-US"/>
          </a:p>
        </p:txBody>
      </p:sp>
      <p:sp>
        <p:nvSpPr>
          <p:cNvPr id="51207" name="Text Box 6"/>
          <p:cNvSpPr txBox="1">
            <a:spLocks noChangeArrowheads="1"/>
          </p:cNvSpPr>
          <p:nvPr/>
        </p:nvSpPr>
        <p:spPr bwMode="auto">
          <a:xfrm>
            <a:off x="5334000" y="6477000"/>
            <a:ext cx="1524000" cy="457200"/>
          </a:xfrm>
          <a:prstGeom prst="rect">
            <a:avLst/>
          </a:prstGeom>
          <a:noFill/>
          <a:ln w="9525">
            <a:noFill/>
            <a:miter lim="800000"/>
            <a:headEnd/>
            <a:tailEnd/>
          </a:ln>
        </p:spPr>
        <p:txBody>
          <a:bodyPr>
            <a:spAutoFit/>
          </a:bodyPr>
          <a:lstStyle/>
          <a:p>
            <a:pPr>
              <a:spcBef>
                <a:spcPct val="50000"/>
              </a:spcBef>
            </a:pPr>
            <a:r>
              <a:rPr lang="ar-SA" sz="2400"/>
              <a:t>الزمن</a:t>
            </a:r>
            <a:endParaRPr lang="en-US" sz="2400"/>
          </a:p>
        </p:txBody>
      </p:sp>
      <p:sp>
        <p:nvSpPr>
          <p:cNvPr id="51208" name="Line 7"/>
          <p:cNvSpPr>
            <a:spLocks noChangeShapeType="1"/>
          </p:cNvSpPr>
          <p:nvPr/>
        </p:nvSpPr>
        <p:spPr bwMode="auto">
          <a:xfrm flipV="1">
            <a:off x="1066800" y="2590800"/>
            <a:ext cx="4038600" cy="4114800"/>
          </a:xfrm>
          <a:prstGeom prst="line">
            <a:avLst/>
          </a:prstGeom>
          <a:noFill/>
          <a:ln w="9525">
            <a:solidFill>
              <a:schemeClr val="tx1"/>
            </a:solidFill>
            <a:round/>
            <a:headEnd/>
            <a:tailEnd/>
          </a:ln>
        </p:spPr>
        <p:txBody>
          <a:bodyPr/>
          <a:lstStyle/>
          <a:p>
            <a:endParaRPr lang="en-US"/>
          </a:p>
        </p:txBody>
      </p:sp>
      <p:sp>
        <p:nvSpPr>
          <p:cNvPr id="51209" name="Text Box 8"/>
          <p:cNvSpPr txBox="1">
            <a:spLocks noChangeArrowheads="1"/>
          </p:cNvSpPr>
          <p:nvPr/>
        </p:nvSpPr>
        <p:spPr bwMode="auto">
          <a:xfrm rot="-2865506">
            <a:off x="4419600" y="2895600"/>
            <a:ext cx="914400" cy="457200"/>
          </a:xfrm>
          <a:prstGeom prst="rect">
            <a:avLst/>
          </a:prstGeom>
          <a:noFill/>
          <a:ln w="9525">
            <a:noFill/>
            <a:miter lim="800000"/>
            <a:headEnd/>
            <a:tailEnd/>
          </a:ln>
        </p:spPr>
        <p:txBody>
          <a:bodyPr>
            <a:spAutoFit/>
          </a:bodyPr>
          <a:lstStyle/>
          <a:p>
            <a:pPr algn="ctr">
              <a:spcBef>
                <a:spcPct val="50000"/>
              </a:spcBef>
            </a:pPr>
            <a:r>
              <a:rPr lang="ar-SA" sz="2400">
                <a:solidFill>
                  <a:srgbClr val="800000"/>
                </a:solidFill>
              </a:rPr>
              <a:t>العالم</a:t>
            </a:r>
            <a:endParaRPr lang="en-US" sz="2400">
              <a:solidFill>
                <a:srgbClr val="800000"/>
              </a:solidFill>
            </a:endParaRPr>
          </a:p>
        </p:txBody>
      </p:sp>
      <p:sp>
        <p:nvSpPr>
          <p:cNvPr id="51210" name="Text Box 9"/>
          <p:cNvSpPr txBox="1">
            <a:spLocks noChangeArrowheads="1"/>
          </p:cNvSpPr>
          <p:nvPr/>
        </p:nvSpPr>
        <p:spPr bwMode="auto">
          <a:xfrm rot="-2875765">
            <a:off x="3505200" y="3276600"/>
            <a:ext cx="914400" cy="457200"/>
          </a:xfrm>
          <a:prstGeom prst="rect">
            <a:avLst/>
          </a:prstGeom>
          <a:noFill/>
          <a:ln w="9525">
            <a:noFill/>
            <a:miter lim="800000"/>
            <a:headEnd/>
            <a:tailEnd/>
          </a:ln>
        </p:spPr>
        <p:txBody>
          <a:bodyPr>
            <a:spAutoFit/>
          </a:bodyPr>
          <a:lstStyle/>
          <a:p>
            <a:pPr algn="ctr">
              <a:spcBef>
                <a:spcPct val="50000"/>
              </a:spcBef>
            </a:pPr>
            <a:r>
              <a:rPr lang="ar-SA" sz="2400">
                <a:solidFill>
                  <a:srgbClr val="800000"/>
                </a:solidFill>
              </a:rPr>
              <a:t>البلد</a:t>
            </a:r>
            <a:endParaRPr lang="en-US" sz="2400">
              <a:solidFill>
                <a:srgbClr val="800000"/>
              </a:solidFill>
            </a:endParaRPr>
          </a:p>
        </p:txBody>
      </p:sp>
      <p:sp>
        <p:nvSpPr>
          <p:cNvPr id="51211" name="Text Box 10"/>
          <p:cNvSpPr txBox="1">
            <a:spLocks noChangeArrowheads="1"/>
          </p:cNvSpPr>
          <p:nvPr/>
        </p:nvSpPr>
        <p:spPr bwMode="auto">
          <a:xfrm rot="-2737100">
            <a:off x="2936081" y="4079082"/>
            <a:ext cx="1443037" cy="457200"/>
          </a:xfrm>
          <a:prstGeom prst="rect">
            <a:avLst/>
          </a:prstGeom>
          <a:noFill/>
          <a:ln w="9525">
            <a:noFill/>
            <a:miter lim="800000"/>
            <a:headEnd/>
            <a:tailEnd/>
          </a:ln>
        </p:spPr>
        <p:txBody>
          <a:bodyPr>
            <a:spAutoFit/>
          </a:bodyPr>
          <a:lstStyle/>
          <a:p>
            <a:pPr algn="ctr">
              <a:spcBef>
                <a:spcPct val="50000"/>
              </a:spcBef>
            </a:pPr>
            <a:r>
              <a:rPr lang="ar-SA" sz="2400">
                <a:solidFill>
                  <a:srgbClr val="800000"/>
                </a:solidFill>
              </a:rPr>
              <a:t>المؤسسة</a:t>
            </a:r>
            <a:endParaRPr lang="en-US" sz="2400">
              <a:solidFill>
                <a:srgbClr val="800000"/>
              </a:solidFill>
            </a:endParaRPr>
          </a:p>
        </p:txBody>
      </p:sp>
      <p:sp>
        <p:nvSpPr>
          <p:cNvPr id="51212" name="Text Box 11"/>
          <p:cNvSpPr txBox="1">
            <a:spLocks noChangeArrowheads="1"/>
          </p:cNvSpPr>
          <p:nvPr/>
        </p:nvSpPr>
        <p:spPr bwMode="auto">
          <a:xfrm rot="-2766150">
            <a:off x="2003425" y="4695825"/>
            <a:ext cx="1219200" cy="457200"/>
          </a:xfrm>
          <a:prstGeom prst="rect">
            <a:avLst/>
          </a:prstGeom>
          <a:noFill/>
          <a:ln w="9525">
            <a:noFill/>
            <a:miter lim="800000"/>
            <a:headEnd/>
            <a:tailEnd/>
          </a:ln>
        </p:spPr>
        <p:txBody>
          <a:bodyPr>
            <a:spAutoFit/>
          </a:bodyPr>
          <a:lstStyle/>
          <a:p>
            <a:pPr algn="ctr">
              <a:spcBef>
                <a:spcPct val="50000"/>
              </a:spcBef>
            </a:pPr>
            <a:r>
              <a:rPr lang="ar-SA" sz="2400">
                <a:solidFill>
                  <a:srgbClr val="800000"/>
                </a:solidFill>
              </a:rPr>
              <a:t>المجموعة</a:t>
            </a:r>
            <a:endParaRPr lang="en-US" sz="2400">
              <a:solidFill>
                <a:srgbClr val="800000"/>
              </a:solidFill>
            </a:endParaRPr>
          </a:p>
        </p:txBody>
      </p:sp>
      <p:sp>
        <p:nvSpPr>
          <p:cNvPr id="51213" name="Text Box 12"/>
          <p:cNvSpPr txBox="1">
            <a:spLocks noChangeArrowheads="1"/>
          </p:cNvSpPr>
          <p:nvPr/>
        </p:nvSpPr>
        <p:spPr bwMode="auto">
          <a:xfrm rot="-2653636">
            <a:off x="1468438" y="5919788"/>
            <a:ext cx="914400" cy="457200"/>
          </a:xfrm>
          <a:prstGeom prst="rect">
            <a:avLst/>
          </a:prstGeom>
          <a:noFill/>
          <a:ln w="9525">
            <a:noFill/>
            <a:miter lim="800000"/>
            <a:headEnd/>
            <a:tailEnd/>
          </a:ln>
        </p:spPr>
        <p:txBody>
          <a:bodyPr>
            <a:spAutoFit/>
          </a:bodyPr>
          <a:lstStyle/>
          <a:p>
            <a:pPr algn="ctr">
              <a:spcBef>
                <a:spcPct val="50000"/>
              </a:spcBef>
            </a:pPr>
            <a:r>
              <a:rPr lang="ar-SA" sz="2400">
                <a:solidFill>
                  <a:srgbClr val="800000"/>
                </a:solidFill>
              </a:rPr>
              <a:t>الفرد</a:t>
            </a:r>
            <a:endParaRPr lang="en-US" sz="2400">
              <a:solidFill>
                <a:srgbClr val="800000"/>
              </a:solidFill>
            </a:endParaRPr>
          </a:p>
        </p:txBody>
      </p:sp>
      <p:sp>
        <p:nvSpPr>
          <p:cNvPr id="51214" name="Text Box 13"/>
          <p:cNvSpPr txBox="1">
            <a:spLocks noChangeArrowheads="1"/>
          </p:cNvSpPr>
          <p:nvPr/>
        </p:nvSpPr>
        <p:spPr bwMode="auto">
          <a:xfrm>
            <a:off x="2590800" y="4800600"/>
            <a:ext cx="381000" cy="396875"/>
          </a:xfrm>
          <a:prstGeom prst="rect">
            <a:avLst/>
          </a:prstGeom>
          <a:noFill/>
          <a:ln w="9525">
            <a:noFill/>
            <a:miter lim="800000"/>
            <a:headEnd/>
            <a:tailEnd/>
          </a:ln>
        </p:spPr>
        <p:txBody>
          <a:bodyPr>
            <a:spAutoFit/>
          </a:bodyPr>
          <a:lstStyle/>
          <a:p>
            <a:pPr algn="l" rtl="0">
              <a:spcBef>
                <a:spcPct val="50000"/>
              </a:spcBef>
            </a:pPr>
            <a:r>
              <a:rPr lang="en-US"/>
              <a:t>x</a:t>
            </a:r>
          </a:p>
        </p:txBody>
      </p:sp>
      <p:sp>
        <p:nvSpPr>
          <p:cNvPr id="51215" name="Text Box 14"/>
          <p:cNvSpPr txBox="1">
            <a:spLocks noChangeArrowheads="1"/>
          </p:cNvSpPr>
          <p:nvPr/>
        </p:nvSpPr>
        <p:spPr bwMode="auto">
          <a:xfrm>
            <a:off x="1600200" y="5791200"/>
            <a:ext cx="381000" cy="396875"/>
          </a:xfrm>
          <a:prstGeom prst="rect">
            <a:avLst/>
          </a:prstGeom>
          <a:noFill/>
          <a:ln w="9525">
            <a:noFill/>
            <a:miter lim="800000"/>
            <a:headEnd/>
            <a:tailEnd/>
          </a:ln>
        </p:spPr>
        <p:txBody>
          <a:bodyPr>
            <a:spAutoFit/>
          </a:bodyPr>
          <a:lstStyle/>
          <a:p>
            <a:pPr algn="l" rtl="0">
              <a:spcBef>
                <a:spcPct val="50000"/>
              </a:spcBef>
            </a:pPr>
            <a:r>
              <a:rPr lang="en-US"/>
              <a:t>x</a:t>
            </a:r>
          </a:p>
        </p:txBody>
      </p:sp>
      <p:sp>
        <p:nvSpPr>
          <p:cNvPr id="51216" name="Text Box 15"/>
          <p:cNvSpPr txBox="1">
            <a:spLocks noChangeArrowheads="1"/>
          </p:cNvSpPr>
          <p:nvPr/>
        </p:nvSpPr>
        <p:spPr bwMode="auto">
          <a:xfrm>
            <a:off x="3352800" y="3962400"/>
            <a:ext cx="381000" cy="396875"/>
          </a:xfrm>
          <a:prstGeom prst="rect">
            <a:avLst/>
          </a:prstGeom>
          <a:noFill/>
          <a:ln w="9525">
            <a:noFill/>
            <a:miter lim="800000"/>
            <a:headEnd/>
            <a:tailEnd/>
          </a:ln>
        </p:spPr>
        <p:txBody>
          <a:bodyPr>
            <a:spAutoFit/>
          </a:bodyPr>
          <a:lstStyle/>
          <a:p>
            <a:pPr algn="l" rtl="0">
              <a:spcBef>
                <a:spcPct val="50000"/>
              </a:spcBef>
            </a:pPr>
            <a:r>
              <a:rPr lang="en-US"/>
              <a:t>x</a:t>
            </a:r>
          </a:p>
        </p:txBody>
      </p:sp>
      <p:sp>
        <p:nvSpPr>
          <p:cNvPr id="51217" name="Text Box 16"/>
          <p:cNvSpPr txBox="1">
            <a:spLocks noChangeArrowheads="1"/>
          </p:cNvSpPr>
          <p:nvPr/>
        </p:nvSpPr>
        <p:spPr bwMode="auto">
          <a:xfrm>
            <a:off x="3886200" y="3505200"/>
            <a:ext cx="381000" cy="396875"/>
          </a:xfrm>
          <a:prstGeom prst="rect">
            <a:avLst/>
          </a:prstGeom>
          <a:noFill/>
          <a:ln w="9525">
            <a:noFill/>
            <a:miter lim="800000"/>
            <a:headEnd/>
            <a:tailEnd/>
          </a:ln>
        </p:spPr>
        <p:txBody>
          <a:bodyPr>
            <a:spAutoFit/>
          </a:bodyPr>
          <a:lstStyle/>
          <a:p>
            <a:pPr algn="l" rtl="0">
              <a:spcBef>
                <a:spcPct val="50000"/>
              </a:spcBef>
            </a:pPr>
            <a:r>
              <a:rPr lang="en-US"/>
              <a:t>x</a:t>
            </a:r>
          </a:p>
        </p:txBody>
      </p:sp>
      <p:sp>
        <p:nvSpPr>
          <p:cNvPr id="51218" name="Text Box 17"/>
          <p:cNvSpPr txBox="1">
            <a:spLocks noChangeArrowheads="1"/>
          </p:cNvSpPr>
          <p:nvPr/>
        </p:nvSpPr>
        <p:spPr bwMode="auto">
          <a:xfrm>
            <a:off x="4572000" y="2727325"/>
            <a:ext cx="381000" cy="396875"/>
          </a:xfrm>
          <a:prstGeom prst="rect">
            <a:avLst/>
          </a:prstGeom>
          <a:noFill/>
          <a:ln w="9525">
            <a:noFill/>
            <a:miter lim="800000"/>
            <a:headEnd/>
            <a:tailEnd/>
          </a:ln>
        </p:spPr>
        <p:txBody>
          <a:bodyPr>
            <a:spAutoFit/>
          </a:bodyPr>
          <a:lstStyle/>
          <a:p>
            <a:pPr algn="l" rtl="0">
              <a:spcBef>
                <a:spcPct val="50000"/>
              </a:spcBef>
            </a:pPr>
            <a:r>
              <a:rPr lang="en-US"/>
              <a:t>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عنصر نائب لرقم الشريحة 3"/>
          <p:cNvSpPr>
            <a:spLocks noGrp="1"/>
          </p:cNvSpPr>
          <p:nvPr>
            <p:ph type="sldNum" sz="quarter" idx="12"/>
          </p:nvPr>
        </p:nvSpPr>
        <p:spPr>
          <a:noFill/>
        </p:spPr>
        <p:txBody>
          <a:bodyPr/>
          <a:lstStyle/>
          <a:p>
            <a:fld id="{0E93D2E3-488A-49AB-9409-572DB9FBBDE3}" type="slidenum">
              <a:rPr lang="ar-SA"/>
              <a:pPr/>
              <a:t>5</a:t>
            </a:fld>
            <a:endParaRPr lang="en-US"/>
          </a:p>
        </p:txBody>
      </p:sp>
      <p:sp>
        <p:nvSpPr>
          <p:cNvPr id="6147" name="Arc 3"/>
          <p:cNvSpPr>
            <a:spLocks/>
          </p:cNvSpPr>
          <p:nvPr/>
        </p:nvSpPr>
        <p:spPr bwMode="auto">
          <a:xfrm rot="11673870" flipH="1">
            <a:off x="-36513" y="-119063"/>
            <a:ext cx="3255963" cy="2519363"/>
          </a:xfrm>
          <a:custGeom>
            <a:avLst/>
            <a:gdLst>
              <a:gd name="T0" fmla="*/ 1145164 w 21600"/>
              <a:gd name="T1" fmla="*/ 0 h 20220"/>
              <a:gd name="T2" fmla="*/ 3255963 w 21600"/>
              <a:gd name="T3" fmla="*/ 2519363 h 20220"/>
              <a:gd name="T4" fmla="*/ 0 w 21600"/>
              <a:gd name="T5" fmla="*/ 2519363 h 20220"/>
              <a:gd name="T6" fmla="*/ 0 60000 65536"/>
              <a:gd name="T7" fmla="*/ 0 60000 65536"/>
              <a:gd name="T8" fmla="*/ 0 60000 65536"/>
              <a:gd name="T9" fmla="*/ 0 w 21600"/>
              <a:gd name="T10" fmla="*/ 0 h 20220"/>
              <a:gd name="T11" fmla="*/ 21600 w 21600"/>
              <a:gd name="T12" fmla="*/ 20220 h 20220"/>
            </a:gdLst>
            <a:ahLst/>
            <a:cxnLst>
              <a:cxn ang="T6">
                <a:pos x="T0" y="T1"/>
              </a:cxn>
              <a:cxn ang="T7">
                <a:pos x="T2" y="T3"/>
              </a:cxn>
              <a:cxn ang="T8">
                <a:pos x="T4" y="T5"/>
              </a:cxn>
            </a:cxnLst>
            <a:rect l="T9" t="T10" r="T11" b="T12"/>
            <a:pathLst>
              <a:path w="21600" h="20220" fill="none" extrusionOk="0">
                <a:moveTo>
                  <a:pt x="7596" y="0"/>
                </a:moveTo>
                <a:cubicBezTo>
                  <a:pt x="16020" y="3165"/>
                  <a:pt x="21600" y="11221"/>
                  <a:pt x="21600" y="20220"/>
                </a:cubicBezTo>
              </a:path>
              <a:path w="21600" h="20220" stroke="0" extrusionOk="0">
                <a:moveTo>
                  <a:pt x="7596" y="0"/>
                </a:moveTo>
                <a:cubicBezTo>
                  <a:pt x="16020" y="3165"/>
                  <a:pt x="21600" y="11221"/>
                  <a:pt x="21600" y="20220"/>
                </a:cubicBezTo>
                <a:lnTo>
                  <a:pt x="0" y="20220"/>
                </a:lnTo>
                <a:close/>
              </a:path>
            </a:pathLst>
          </a:custGeom>
          <a:noFill/>
          <a:ln w="9525">
            <a:solidFill>
              <a:schemeClr val="tx1"/>
            </a:solidFill>
            <a:round/>
            <a:headEnd/>
            <a:tailEnd/>
          </a:ln>
        </p:spPr>
        <p:txBody>
          <a:bodyPr wrap="none" anchor="ctr"/>
          <a:lstStyle/>
          <a:p>
            <a:endParaRPr lang="en-US"/>
          </a:p>
        </p:txBody>
      </p:sp>
      <p:sp>
        <p:nvSpPr>
          <p:cNvPr id="6148" name="Arc 5"/>
          <p:cNvSpPr>
            <a:spLocks/>
          </p:cNvSpPr>
          <p:nvPr/>
        </p:nvSpPr>
        <p:spPr bwMode="auto">
          <a:xfrm rot="16345931" flipH="1">
            <a:off x="3313112" y="-879475"/>
            <a:ext cx="3352801" cy="3114675"/>
          </a:xfrm>
          <a:custGeom>
            <a:avLst/>
            <a:gdLst>
              <a:gd name="T0" fmla="*/ 1413212 w 21561"/>
              <a:gd name="T1" fmla="*/ 0 h 19595"/>
              <a:gd name="T2" fmla="*/ 3352801 w 21561"/>
              <a:gd name="T3" fmla="*/ 2907401 h 19595"/>
              <a:gd name="T4" fmla="*/ 0 w 21561"/>
              <a:gd name="T5" fmla="*/ 3114675 h 19595"/>
              <a:gd name="T6" fmla="*/ 0 60000 65536"/>
              <a:gd name="T7" fmla="*/ 0 60000 65536"/>
              <a:gd name="T8" fmla="*/ 0 60000 65536"/>
              <a:gd name="T9" fmla="*/ 0 w 21561"/>
              <a:gd name="T10" fmla="*/ 0 h 19595"/>
              <a:gd name="T11" fmla="*/ 21561 w 21561"/>
              <a:gd name="T12" fmla="*/ 19595 h 19595"/>
            </a:gdLst>
            <a:ahLst/>
            <a:cxnLst>
              <a:cxn ang="T6">
                <a:pos x="T0" y="T1"/>
              </a:cxn>
              <a:cxn ang="T7">
                <a:pos x="T2" y="T3"/>
              </a:cxn>
              <a:cxn ang="T8">
                <a:pos x="T4" y="T5"/>
              </a:cxn>
            </a:cxnLst>
            <a:rect l="T9" t="T10" r="T11" b="T12"/>
            <a:pathLst>
              <a:path w="21561" h="19595" fill="none" extrusionOk="0">
                <a:moveTo>
                  <a:pt x="9088" y="-1"/>
                </a:moveTo>
                <a:cubicBezTo>
                  <a:pt x="16291" y="3340"/>
                  <a:pt x="21081" y="10364"/>
                  <a:pt x="21560" y="18291"/>
                </a:cubicBezTo>
              </a:path>
              <a:path w="21561" h="19595" stroke="0" extrusionOk="0">
                <a:moveTo>
                  <a:pt x="9088" y="-1"/>
                </a:moveTo>
                <a:cubicBezTo>
                  <a:pt x="16291" y="3340"/>
                  <a:pt x="21081" y="10364"/>
                  <a:pt x="21560" y="18291"/>
                </a:cubicBezTo>
                <a:lnTo>
                  <a:pt x="0" y="19595"/>
                </a:lnTo>
                <a:close/>
              </a:path>
            </a:pathLst>
          </a:custGeom>
          <a:noFill/>
          <a:ln w="9525">
            <a:solidFill>
              <a:schemeClr val="tx1"/>
            </a:solidFill>
            <a:round/>
            <a:headEnd/>
            <a:tailEnd/>
          </a:ln>
        </p:spPr>
        <p:txBody>
          <a:bodyPr wrap="none" anchor="ctr"/>
          <a:lstStyle/>
          <a:p>
            <a:endParaRPr lang="en-US"/>
          </a:p>
        </p:txBody>
      </p:sp>
      <p:sp>
        <p:nvSpPr>
          <p:cNvPr id="8198" name="WordArt 6"/>
          <p:cNvSpPr>
            <a:spLocks noChangeArrowheads="1" noChangeShapeType="1" noTextEdit="1"/>
          </p:cNvSpPr>
          <p:nvPr/>
        </p:nvSpPr>
        <p:spPr bwMode="auto">
          <a:xfrm>
            <a:off x="4495800" y="601663"/>
            <a:ext cx="1447800" cy="1379537"/>
          </a:xfrm>
          <a:prstGeom prst="rect">
            <a:avLst/>
          </a:prstGeom>
        </p:spPr>
        <p:txBody>
          <a:bodyPr wrap="none" fromWordArt="1">
            <a:prstTxWarp prst="textSlantDown">
              <a:avLst>
                <a:gd name="adj" fmla="val 44444"/>
              </a:avLst>
            </a:prstTxWarp>
          </a:bodyPr>
          <a:lstStyle/>
          <a:p>
            <a:pPr algn="ctr"/>
            <a:r>
              <a:rPr lang="ar-EG" sz="2800" b="1" kern="10">
                <a:ln w="9525">
                  <a:solidFill>
                    <a:srgbClr val="000000"/>
                  </a:solidFill>
                  <a:round/>
                  <a:headEnd/>
                  <a:tailEnd/>
                </a:ln>
                <a:solidFill>
                  <a:srgbClr val="000000"/>
                </a:solidFill>
                <a:cs typeface="Arabic Transparent"/>
              </a:rPr>
              <a:t>الرئاسة</a:t>
            </a:r>
            <a:endParaRPr lang="en-US" sz="2800" b="1" kern="10">
              <a:ln w="9525">
                <a:solidFill>
                  <a:srgbClr val="000000"/>
                </a:solidFill>
                <a:round/>
                <a:headEnd/>
                <a:tailEnd/>
              </a:ln>
              <a:solidFill>
                <a:srgbClr val="000000"/>
              </a:solidFill>
              <a:cs typeface="Arabic Transparent"/>
            </a:endParaRPr>
          </a:p>
        </p:txBody>
      </p:sp>
      <p:sp>
        <p:nvSpPr>
          <p:cNvPr id="8199" name="WordArt 7"/>
          <p:cNvSpPr>
            <a:spLocks noChangeArrowheads="1" noChangeShapeType="1" noTextEdit="1"/>
          </p:cNvSpPr>
          <p:nvPr/>
        </p:nvSpPr>
        <p:spPr bwMode="auto">
          <a:xfrm rot="-152214">
            <a:off x="1100138" y="685800"/>
            <a:ext cx="1414462" cy="1276350"/>
          </a:xfrm>
          <a:prstGeom prst="rect">
            <a:avLst/>
          </a:prstGeom>
        </p:spPr>
        <p:txBody>
          <a:bodyPr wrap="none" fromWordArt="1">
            <a:prstTxWarp prst="textSlantUp">
              <a:avLst>
                <a:gd name="adj" fmla="val 55556"/>
              </a:avLst>
            </a:prstTxWarp>
          </a:bodyPr>
          <a:lstStyle/>
          <a:p>
            <a:pPr algn="ctr"/>
            <a:r>
              <a:rPr lang="ar-EG" sz="2800" b="1" kern="10">
                <a:ln w="9525">
                  <a:solidFill>
                    <a:srgbClr val="000000"/>
                  </a:solidFill>
                  <a:round/>
                  <a:headEnd/>
                  <a:tailEnd/>
                </a:ln>
                <a:solidFill>
                  <a:srgbClr val="000000"/>
                </a:solidFill>
                <a:cs typeface="Arabic Transparent"/>
              </a:rPr>
              <a:t>القيادة</a:t>
            </a:r>
            <a:endParaRPr lang="en-US" sz="2800" b="1" kern="10">
              <a:ln w="9525">
                <a:solidFill>
                  <a:srgbClr val="000000"/>
                </a:solidFill>
                <a:round/>
                <a:headEnd/>
                <a:tailEnd/>
              </a:ln>
              <a:solidFill>
                <a:srgbClr val="000000"/>
              </a:solidFill>
              <a:cs typeface="Arabic Transparent"/>
            </a:endParaRPr>
          </a:p>
        </p:txBody>
      </p:sp>
      <p:sp>
        <p:nvSpPr>
          <p:cNvPr id="6151" name="Text Box 8"/>
          <p:cNvSpPr txBox="1">
            <a:spLocks noChangeArrowheads="1"/>
          </p:cNvSpPr>
          <p:nvPr/>
        </p:nvSpPr>
        <p:spPr bwMode="auto">
          <a:xfrm>
            <a:off x="3048000" y="228600"/>
            <a:ext cx="762000" cy="2043113"/>
          </a:xfrm>
          <a:prstGeom prst="rect">
            <a:avLst/>
          </a:prstGeom>
          <a:noFill/>
          <a:ln w="9525">
            <a:noFill/>
            <a:miter lim="800000"/>
            <a:headEnd/>
            <a:tailEnd/>
          </a:ln>
        </p:spPr>
        <p:txBody>
          <a:bodyPr>
            <a:spAutoFit/>
          </a:bodyPr>
          <a:lstStyle/>
          <a:p>
            <a:pPr algn="ctr">
              <a:spcBef>
                <a:spcPct val="50000"/>
              </a:spcBef>
            </a:pPr>
            <a:endParaRPr lang="ar-SA" sz="3200" b="1"/>
          </a:p>
          <a:p>
            <a:pPr algn="ctr">
              <a:spcBef>
                <a:spcPct val="50000"/>
              </a:spcBef>
            </a:pPr>
            <a:r>
              <a:rPr lang="ar-SA" sz="3200" b="1"/>
              <a:t>و</a:t>
            </a:r>
          </a:p>
          <a:p>
            <a:pPr algn="ctr">
              <a:spcBef>
                <a:spcPct val="50000"/>
              </a:spcBef>
            </a:pPr>
            <a:endParaRPr lang="en-US" sz="3200" b="1"/>
          </a:p>
        </p:txBody>
      </p:sp>
      <p:sp>
        <p:nvSpPr>
          <p:cNvPr id="6152" name="Oval 9"/>
          <p:cNvSpPr>
            <a:spLocks noChangeArrowheads="1"/>
          </p:cNvSpPr>
          <p:nvPr/>
        </p:nvSpPr>
        <p:spPr bwMode="auto">
          <a:xfrm>
            <a:off x="3657600" y="2209800"/>
            <a:ext cx="2667000" cy="2209800"/>
          </a:xfrm>
          <a:prstGeom prst="ellipse">
            <a:avLst/>
          </a:prstGeom>
          <a:noFill/>
          <a:ln w="9525">
            <a:solidFill>
              <a:schemeClr val="tx1"/>
            </a:solidFill>
            <a:round/>
            <a:headEnd/>
            <a:tailEnd/>
          </a:ln>
        </p:spPr>
        <p:txBody>
          <a:bodyPr wrap="none" anchor="ctr"/>
          <a:lstStyle/>
          <a:p>
            <a:pPr algn="ctr"/>
            <a:r>
              <a:rPr lang="ar-SA"/>
              <a:t>سلطة ومشروعية</a:t>
            </a:r>
          </a:p>
          <a:p>
            <a:pPr algn="ctr"/>
            <a:r>
              <a:rPr lang="ar-SA"/>
              <a:t> يمنحها </a:t>
            </a:r>
            <a:r>
              <a:rPr lang="ar-SA" b="1">
                <a:solidFill>
                  <a:srgbClr val="800000"/>
                </a:solidFill>
              </a:rPr>
              <a:t>النظام او القانون</a:t>
            </a:r>
          </a:p>
          <a:p>
            <a:pPr algn="ctr"/>
            <a:r>
              <a:rPr lang="ar-SA"/>
              <a:t> لشخص معين.</a:t>
            </a:r>
          </a:p>
          <a:p>
            <a:pPr algn="ctr"/>
            <a:r>
              <a:rPr lang="ar-SA"/>
              <a:t>(الرئيس او المدير)</a:t>
            </a:r>
            <a:endParaRPr lang="en-US"/>
          </a:p>
        </p:txBody>
      </p:sp>
      <p:sp>
        <p:nvSpPr>
          <p:cNvPr id="6153" name="Oval 14"/>
          <p:cNvSpPr>
            <a:spLocks noChangeArrowheads="1"/>
          </p:cNvSpPr>
          <p:nvPr/>
        </p:nvSpPr>
        <p:spPr bwMode="auto">
          <a:xfrm>
            <a:off x="762000" y="2057400"/>
            <a:ext cx="2743200" cy="2209800"/>
          </a:xfrm>
          <a:prstGeom prst="ellipse">
            <a:avLst/>
          </a:prstGeom>
          <a:noFill/>
          <a:ln w="9525">
            <a:solidFill>
              <a:schemeClr val="tx1"/>
            </a:solidFill>
            <a:round/>
            <a:headEnd/>
            <a:tailEnd/>
          </a:ln>
        </p:spPr>
        <p:txBody>
          <a:bodyPr wrap="none" anchor="ctr"/>
          <a:lstStyle/>
          <a:p>
            <a:pPr algn="ctr"/>
            <a:r>
              <a:rPr lang="ar-SA"/>
              <a:t>سلطة ومشروعية</a:t>
            </a:r>
          </a:p>
          <a:p>
            <a:pPr algn="ctr"/>
            <a:r>
              <a:rPr lang="ar-SA"/>
              <a:t> يمنحها </a:t>
            </a:r>
            <a:r>
              <a:rPr lang="ar-SA" b="1">
                <a:solidFill>
                  <a:srgbClr val="800000"/>
                </a:solidFill>
              </a:rPr>
              <a:t>الاعتراف التلقائي</a:t>
            </a:r>
          </a:p>
          <a:p>
            <a:pPr algn="ctr"/>
            <a:r>
              <a:rPr lang="ar-SA" b="1">
                <a:solidFill>
                  <a:srgbClr val="800000"/>
                </a:solidFill>
              </a:rPr>
              <a:t>للجماعة</a:t>
            </a:r>
            <a:r>
              <a:rPr lang="ar-SA"/>
              <a:t> بشخص معين</a:t>
            </a:r>
          </a:p>
          <a:p>
            <a:pPr algn="ctr"/>
            <a:r>
              <a:rPr lang="ar-SA"/>
              <a:t>(هو القائد)</a:t>
            </a:r>
            <a:endParaRPr lang="en-US"/>
          </a:p>
        </p:txBody>
      </p:sp>
      <p:sp>
        <p:nvSpPr>
          <p:cNvPr id="6154" name="Oval 15"/>
          <p:cNvSpPr>
            <a:spLocks noChangeArrowheads="1"/>
          </p:cNvSpPr>
          <p:nvPr/>
        </p:nvSpPr>
        <p:spPr bwMode="auto">
          <a:xfrm>
            <a:off x="3581400" y="4419600"/>
            <a:ext cx="3048000" cy="3429000"/>
          </a:xfrm>
          <a:prstGeom prst="ellipse">
            <a:avLst/>
          </a:prstGeom>
          <a:noFill/>
          <a:ln w="9525">
            <a:solidFill>
              <a:schemeClr val="tx1"/>
            </a:solidFill>
            <a:round/>
            <a:headEnd/>
            <a:tailEnd/>
          </a:ln>
        </p:spPr>
        <p:txBody>
          <a:bodyPr wrap="none" anchor="ctr"/>
          <a:lstStyle/>
          <a:p>
            <a:pPr algn="ctr"/>
            <a:endParaRPr lang="ar-SA" b="1" u="sng">
              <a:cs typeface="PT Bold Arch" pitchFamily="2" charset="-78"/>
            </a:endParaRPr>
          </a:p>
          <a:p>
            <a:pPr algn="ctr"/>
            <a:r>
              <a:rPr lang="ar-SA" b="1" u="sng">
                <a:cs typeface="PT Bold Arch" pitchFamily="2" charset="-78"/>
              </a:rPr>
              <a:t>الرئيس</a:t>
            </a:r>
            <a:endParaRPr lang="en-US" b="1" u="sng">
              <a:cs typeface="PT Bold Arch" pitchFamily="2" charset="-78"/>
            </a:endParaRPr>
          </a:p>
          <a:p>
            <a:pPr algn="ctr"/>
            <a:endParaRPr lang="en-US" b="1" u="sng">
              <a:cs typeface="PT Bold Arch" pitchFamily="2" charset="-78"/>
            </a:endParaRPr>
          </a:p>
          <a:p>
            <a:pPr algn="ctr"/>
            <a:r>
              <a:rPr lang="ar-SA"/>
              <a:t>شخص يستمد سلطة </a:t>
            </a:r>
            <a:endParaRPr lang="en-US"/>
          </a:p>
          <a:p>
            <a:pPr algn="ctr"/>
            <a:r>
              <a:rPr lang="ar-SA"/>
              <a:t>ومشروعية من النظام </a:t>
            </a:r>
          </a:p>
          <a:p>
            <a:pPr algn="ctr"/>
            <a:r>
              <a:rPr lang="ar-SA"/>
              <a:t>او القانون</a:t>
            </a:r>
            <a:r>
              <a:rPr lang="ar-LB"/>
              <a:t>,</a:t>
            </a:r>
            <a:endParaRPr lang="ar-SA"/>
          </a:p>
          <a:p>
            <a:pPr algn="ctr"/>
            <a:r>
              <a:rPr lang="ar-SA"/>
              <a:t>يشرف على الافراد,</a:t>
            </a:r>
          </a:p>
          <a:p>
            <a:pPr algn="ctr"/>
            <a:r>
              <a:rPr lang="ar-SA"/>
              <a:t>يتابعهم لتحقيق</a:t>
            </a:r>
          </a:p>
          <a:p>
            <a:pPr algn="ctr"/>
            <a:r>
              <a:rPr lang="ar-SA"/>
              <a:t>الهدف</a:t>
            </a:r>
          </a:p>
          <a:p>
            <a:pPr algn="ctr"/>
            <a:endParaRPr lang="ar-SA" b="1" u="sng">
              <a:cs typeface="PT Bold Arch" pitchFamily="2" charset="-78"/>
            </a:endParaRPr>
          </a:p>
          <a:p>
            <a:pPr algn="ctr"/>
            <a:endParaRPr lang="ar-SA" b="1" u="sng">
              <a:cs typeface="PT Bold Arch" pitchFamily="2" charset="-78"/>
            </a:endParaRPr>
          </a:p>
          <a:p>
            <a:pPr algn="ctr"/>
            <a:endParaRPr lang="en-US"/>
          </a:p>
        </p:txBody>
      </p:sp>
      <p:sp>
        <p:nvSpPr>
          <p:cNvPr id="6155" name="Oval 16"/>
          <p:cNvSpPr>
            <a:spLocks noChangeArrowheads="1"/>
          </p:cNvSpPr>
          <p:nvPr/>
        </p:nvSpPr>
        <p:spPr bwMode="auto">
          <a:xfrm>
            <a:off x="381000" y="4343400"/>
            <a:ext cx="3048000" cy="3352800"/>
          </a:xfrm>
          <a:prstGeom prst="ellipse">
            <a:avLst/>
          </a:prstGeom>
          <a:noFill/>
          <a:ln w="9525">
            <a:solidFill>
              <a:schemeClr val="tx1"/>
            </a:solidFill>
            <a:round/>
            <a:headEnd/>
            <a:tailEnd/>
          </a:ln>
        </p:spPr>
        <p:txBody>
          <a:bodyPr wrap="none" anchor="ctr"/>
          <a:lstStyle/>
          <a:p>
            <a:pPr algn="ctr"/>
            <a:endParaRPr lang="ar-SA" b="1" u="sng">
              <a:cs typeface="PT Bold Arch" pitchFamily="2" charset="-78"/>
            </a:endParaRPr>
          </a:p>
          <a:p>
            <a:pPr algn="ctr"/>
            <a:endParaRPr lang="ar-SA" b="1" u="sng">
              <a:cs typeface="PT Bold Arch" pitchFamily="2" charset="-78"/>
            </a:endParaRPr>
          </a:p>
          <a:p>
            <a:pPr algn="ctr"/>
            <a:r>
              <a:rPr lang="ar-SA" b="1" u="sng">
                <a:cs typeface="PT Bold Arch" pitchFamily="2" charset="-78"/>
              </a:rPr>
              <a:t>القائد</a:t>
            </a:r>
          </a:p>
          <a:p>
            <a:pPr algn="ctr"/>
            <a:endParaRPr lang="ar-SA"/>
          </a:p>
          <a:p>
            <a:pPr algn="ctr"/>
            <a:r>
              <a:rPr lang="ar-SA"/>
              <a:t>شخص يمتلك سلطة ومشروعية</a:t>
            </a:r>
          </a:p>
          <a:p>
            <a:pPr algn="ctr"/>
            <a:r>
              <a:rPr lang="ar-SA"/>
              <a:t>تمنحها له الجماعة قناعة</a:t>
            </a:r>
          </a:p>
          <a:p>
            <a:pPr algn="ctr"/>
            <a:r>
              <a:rPr lang="ar-SA"/>
              <a:t>ينتج عنها مظاهر الطاعة</a:t>
            </a:r>
          </a:p>
          <a:p>
            <a:pPr algn="ctr"/>
            <a:r>
              <a:rPr lang="ar-SA"/>
              <a:t>والتبعية اللازمين لتحقيق الهدف.</a:t>
            </a:r>
          </a:p>
          <a:p>
            <a:pPr algn="ctr"/>
            <a:r>
              <a:rPr lang="ar-SA"/>
              <a:t>أي هو الذي يؤثر في</a:t>
            </a:r>
          </a:p>
          <a:p>
            <a:pPr algn="ctr"/>
            <a:r>
              <a:rPr lang="ar-SA"/>
              <a:t>اهتمامات وعلاقات</a:t>
            </a:r>
          </a:p>
          <a:p>
            <a:pPr algn="ctr"/>
            <a:r>
              <a:rPr lang="ar-SA"/>
              <a:t>الآخرين ويجعلهم يتعاونون </a:t>
            </a:r>
          </a:p>
          <a:p>
            <a:pPr algn="ctr"/>
            <a:r>
              <a:rPr lang="ar-SA"/>
              <a:t>لتحقيق الهدف</a:t>
            </a:r>
          </a:p>
          <a:p>
            <a:pPr algn="ctr"/>
            <a:endParaRPr lang="ar-SA"/>
          </a:p>
          <a:p>
            <a:pPr algn="ctr"/>
            <a:endParaRPr lang="en-US"/>
          </a:p>
        </p:txBody>
      </p:sp>
      <p:sp>
        <p:nvSpPr>
          <p:cNvPr id="6156" name="Text Box 18"/>
          <p:cNvSpPr txBox="1">
            <a:spLocks noChangeArrowheads="1"/>
          </p:cNvSpPr>
          <p:nvPr/>
        </p:nvSpPr>
        <p:spPr bwMode="auto">
          <a:xfrm>
            <a:off x="3505200" y="7788275"/>
            <a:ext cx="3048000" cy="822325"/>
          </a:xfrm>
          <a:prstGeom prst="rect">
            <a:avLst/>
          </a:prstGeom>
          <a:noFill/>
          <a:ln w="9525">
            <a:noFill/>
            <a:miter lim="800000"/>
            <a:headEnd/>
            <a:tailEnd/>
          </a:ln>
        </p:spPr>
        <p:txBody>
          <a:bodyPr>
            <a:spAutoFit/>
          </a:bodyPr>
          <a:lstStyle/>
          <a:p>
            <a:pPr algn="ctr">
              <a:spcBef>
                <a:spcPct val="50000"/>
              </a:spcBef>
            </a:pPr>
            <a:r>
              <a:rPr lang="ar-SA" sz="2400" b="1">
                <a:cs typeface="Andalus" pitchFamily="2" charset="-78"/>
              </a:rPr>
              <a:t>التركيز على الحاضر وعلى الانجاز</a:t>
            </a:r>
            <a:endParaRPr lang="en-US" sz="2400" b="1">
              <a:cs typeface="Andalus" pitchFamily="2" charset="-78"/>
            </a:endParaRPr>
          </a:p>
        </p:txBody>
      </p:sp>
      <p:sp>
        <p:nvSpPr>
          <p:cNvPr id="6157" name="Text Box 20"/>
          <p:cNvSpPr txBox="1">
            <a:spLocks noChangeArrowheads="1"/>
          </p:cNvSpPr>
          <p:nvPr/>
        </p:nvSpPr>
        <p:spPr bwMode="auto">
          <a:xfrm>
            <a:off x="457200" y="7696200"/>
            <a:ext cx="2819400" cy="822325"/>
          </a:xfrm>
          <a:prstGeom prst="rect">
            <a:avLst/>
          </a:prstGeom>
          <a:noFill/>
          <a:ln w="9525">
            <a:noFill/>
            <a:miter lim="800000"/>
            <a:headEnd/>
            <a:tailEnd/>
          </a:ln>
        </p:spPr>
        <p:txBody>
          <a:bodyPr>
            <a:spAutoFit/>
          </a:bodyPr>
          <a:lstStyle/>
          <a:p>
            <a:pPr algn="ctr">
              <a:spcBef>
                <a:spcPct val="50000"/>
              </a:spcBef>
            </a:pPr>
            <a:r>
              <a:rPr lang="ar-SA" sz="2400" b="1">
                <a:cs typeface="Andalus" pitchFamily="2" charset="-78"/>
              </a:rPr>
              <a:t>التركيز على المستقبل وعلى الانسان</a:t>
            </a:r>
            <a:endParaRPr lang="en-US" sz="2400" b="1">
              <a:cs typeface="Andalus" pitchFamily="2" charset="-78"/>
            </a:endParaRPr>
          </a:p>
        </p:txBody>
      </p:sp>
      <p:sp>
        <p:nvSpPr>
          <p:cNvPr id="6158" name="AutoShape 23"/>
          <p:cNvSpPr>
            <a:spLocks noChangeArrowheads="1"/>
          </p:cNvSpPr>
          <p:nvPr/>
        </p:nvSpPr>
        <p:spPr bwMode="auto">
          <a:xfrm>
            <a:off x="6248400" y="3657600"/>
            <a:ext cx="457200" cy="1143000"/>
          </a:xfrm>
          <a:prstGeom prst="curvedLeftArrow">
            <a:avLst>
              <a:gd name="adj1" fmla="val 50000"/>
              <a:gd name="adj2" fmla="val 100000"/>
              <a:gd name="adj3" fmla="val 33333"/>
            </a:avLst>
          </a:prstGeom>
          <a:solidFill>
            <a:schemeClr val="accent1"/>
          </a:solidFill>
          <a:ln w="9525">
            <a:solidFill>
              <a:schemeClr val="tx1"/>
            </a:solidFill>
            <a:miter lim="800000"/>
            <a:headEnd/>
            <a:tailEnd/>
          </a:ln>
        </p:spPr>
        <p:txBody>
          <a:bodyPr wrap="none" anchor="ctr"/>
          <a:lstStyle/>
          <a:p>
            <a:endParaRPr lang="en-US"/>
          </a:p>
        </p:txBody>
      </p:sp>
      <p:sp>
        <p:nvSpPr>
          <p:cNvPr id="6159" name="AutoShape 24"/>
          <p:cNvSpPr>
            <a:spLocks noChangeArrowheads="1"/>
          </p:cNvSpPr>
          <p:nvPr/>
        </p:nvSpPr>
        <p:spPr bwMode="auto">
          <a:xfrm>
            <a:off x="457200" y="3581400"/>
            <a:ext cx="381000" cy="1219200"/>
          </a:xfrm>
          <a:prstGeom prst="curvedRightArrow">
            <a:avLst>
              <a:gd name="adj1" fmla="val 64000"/>
              <a:gd name="adj2" fmla="val 128000"/>
              <a:gd name="adj3" fmla="val 33333"/>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8199"/>
                                        </p:tgtEl>
                                        <p:attrNameLst>
                                          <p:attrName>style.visibility</p:attrName>
                                        </p:attrNameLst>
                                      </p:cBhvr>
                                      <p:to>
                                        <p:strVal val="visible"/>
                                      </p:to>
                                    </p:set>
                                    <p:animEffect transition="in" filter="box(out)">
                                      <p:cBhvr>
                                        <p:cTn id="7" dur="500"/>
                                        <p:tgtEl>
                                          <p:spTgt spid="8199"/>
                                        </p:tgtEl>
                                      </p:cBhvr>
                                    </p:animEffect>
                                  </p:childTnLst>
                                  <p:subTnLst>
                                    <p:audio>
                                      <p:cMediaNode>
                                        <p:cTn display="0" masterRel="sameClick">
                                          <p:stCondLst>
                                            <p:cond evt="begin" delay="0">
                                              <p:tn val="5"/>
                                            </p:cond>
                                          </p:stCondLst>
                                          <p:endCondLst>
                                            <p:cond evt="onStopAudio" delay="0">
                                              <p:tgtEl>
                                                <p:sldTgt/>
                                              </p:tgtEl>
                                            </p:cond>
                                          </p:endCondLst>
                                        </p:cTn>
                                        <p:tgtEl>
                                          <p:sndTgt r:embed="rId2" name="camera.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8198"/>
                                        </p:tgtEl>
                                        <p:attrNameLst>
                                          <p:attrName>style.visibility</p:attrName>
                                        </p:attrNameLst>
                                      </p:cBhvr>
                                      <p:to>
                                        <p:strVal val="visible"/>
                                      </p:to>
                                    </p:set>
                                    <p:animEffect transition="in" filter="box(out)">
                                      <p:cBhvr>
                                        <p:cTn id="12" dur="500"/>
                                        <p:tgtEl>
                                          <p:spTgt spid="8198"/>
                                        </p:tgtEl>
                                      </p:cBhvr>
                                    </p:animEffect>
                                  </p:childTnLst>
                                  <p:subTnLst>
                                    <p:audio>
                                      <p:cMediaNode>
                                        <p:cTn display="0" masterRel="sameClick">
                                          <p:stCondLst>
                                            <p:cond evt="begin" delay="0">
                                              <p:tn val="10"/>
                                            </p:cond>
                                          </p:stCondLst>
                                          <p:endCondLst>
                                            <p:cond evt="onStopAudio" delay="0">
                                              <p:tgtEl>
                                                <p:sldTgt/>
                                              </p:tgtEl>
                                            </p:cond>
                                          </p:endCondLst>
                                        </p:cTn>
                                        <p:tgtEl>
                                          <p:sndTgt r:embed="rId2" name="camera.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8" grpId="0" animBg="1"/>
      <p:bldP spid="8199"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عنصر نائب لرقم الشريحة 4"/>
          <p:cNvSpPr>
            <a:spLocks noGrp="1"/>
          </p:cNvSpPr>
          <p:nvPr>
            <p:ph type="sldNum" sz="quarter" idx="12"/>
          </p:nvPr>
        </p:nvSpPr>
        <p:spPr>
          <a:noFill/>
        </p:spPr>
        <p:txBody>
          <a:bodyPr/>
          <a:lstStyle/>
          <a:p>
            <a:fld id="{E961013B-5645-4640-A80E-27152BC54067}" type="slidenum">
              <a:rPr lang="ar-SA"/>
              <a:pPr/>
              <a:t>50</a:t>
            </a:fld>
            <a:endParaRPr lang="en-US"/>
          </a:p>
        </p:txBody>
      </p:sp>
      <p:sp>
        <p:nvSpPr>
          <p:cNvPr id="52227" name="Rectangle 2"/>
          <p:cNvSpPr>
            <a:spLocks noGrp="1" noChangeArrowheads="1"/>
          </p:cNvSpPr>
          <p:nvPr>
            <p:ph type="title"/>
          </p:nvPr>
        </p:nvSpPr>
        <p:spPr>
          <a:xfrm>
            <a:off x="514350" y="152400"/>
            <a:ext cx="5829300" cy="558800"/>
          </a:xfrm>
        </p:spPr>
        <p:txBody>
          <a:bodyPr/>
          <a:lstStyle/>
          <a:p>
            <a:pPr eaLnBrk="1" hangingPunct="1"/>
            <a:r>
              <a:rPr lang="ar-SA" sz="3200" smtClean="0">
                <a:cs typeface="Andalus" pitchFamily="2" charset="-78"/>
              </a:rPr>
              <a:t>اصناف التغيير</a:t>
            </a:r>
            <a:endParaRPr lang="en-US" sz="3200" smtClean="0">
              <a:cs typeface="Andalus" pitchFamily="2" charset="-78"/>
            </a:endParaRPr>
          </a:p>
        </p:txBody>
      </p:sp>
      <p:sp>
        <p:nvSpPr>
          <p:cNvPr id="61443" name="AutoShape 3"/>
          <p:cNvSpPr>
            <a:spLocks noChangeArrowheads="1"/>
          </p:cNvSpPr>
          <p:nvPr/>
        </p:nvSpPr>
        <p:spPr bwMode="auto">
          <a:xfrm>
            <a:off x="4495800" y="1447800"/>
            <a:ext cx="2057400" cy="609600"/>
          </a:xfrm>
          <a:prstGeom prst="leftArrow">
            <a:avLst>
              <a:gd name="adj1" fmla="val 50000"/>
              <a:gd name="adj2" fmla="val 84375"/>
            </a:avLst>
          </a:prstGeom>
          <a:gradFill rotWithShape="0">
            <a:gsLst>
              <a:gs pos="0">
                <a:srgbClr val="FF9966"/>
              </a:gs>
              <a:gs pos="100000">
                <a:srgbClr val="FFFFFF"/>
              </a:gs>
            </a:gsLst>
            <a:lin ang="5400000" scaled="1"/>
          </a:gradFill>
          <a:ln w="9525">
            <a:solidFill>
              <a:schemeClr val="tx1"/>
            </a:solidFill>
            <a:miter lim="800000"/>
            <a:headEnd/>
            <a:tailEnd/>
          </a:ln>
          <a:effectLst>
            <a:outerShdw dist="107763" dir="18900000" algn="ctr" rotWithShape="0">
              <a:schemeClr val="bg2"/>
            </a:outerShdw>
          </a:effectLst>
        </p:spPr>
        <p:txBody>
          <a:bodyPr wrap="none" anchor="ctr"/>
          <a:lstStyle/>
          <a:p>
            <a:pPr algn="ctr">
              <a:defRPr/>
            </a:pPr>
            <a:r>
              <a:rPr lang="ar-SA" b="1"/>
              <a:t>حسب المصدر</a:t>
            </a:r>
            <a:endParaRPr lang="en-US" b="1"/>
          </a:p>
        </p:txBody>
      </p:sp>
      <p:sp>
        <p:nvSpPr>
          <p:cNvPr id="52229" name="Text Box 4"/>
          <p:cNvSpPr txBox="1">
            <a:spLocks noChangeArrowheads="1"/>
          </p:cNvSpPr>
          <p:nvPr/>
        </p:nvSpPr>
        <p:spPr bwMode="auto">
          <a:xfrm>
            <a:off x="533400" y="1295400"/>
            <a:ext cx="3352800" cy="1387475"/>
          </a:xfrm>
          <a:prstGeom prst="rect">
            <a:avLst/>
          </a:prstGeom>
          <a:noFill/>
          <a:ln w="15875">
            <a:solidFill>
              <a:srgbClr val="993300"/>
            </a:solidFill>
            <a:miter lim="800000"/>
            <a:headEnd/>
            <a:tailEnd/>
          </a:ln>
        </p:spPr>
        <p:txBody>
          <a:bodyPr>
            <a:spAutoFit/>
          </a:bodyPr>
          <a:lstStyle/>
          <a:p>
            <a:pPr>
              <a:spcBef>
                <a:spcPct val="50000"/>
              </a:spcBef>
            </a:pPr>
            <a:r>
              <a:rPr lang="ar-SA"/>
              <a:t>ادراك ذاتي ان </a:t>
            </a:r>
            <a:r>
              <a:rPr lang="ar-SA" sz="2400" b="1"/>
              <a:t>النظم</a:t>
            </a:r>
            <a:r>
              <a:rPr lang="ar-SA"/>
              <a:t> والاساليب والموارد والواقع الحالي لم يعد صالحاً ولا يحقق الاهداف المنشودة ولا بد من تغييره حفاظاً على الامة او المؤسسة </a:t>
            </a:r>
            <a:endParaRPr lang="en-US"/>
          </a:p>
        </p:txBody>
      </p:sp>
      <p:sp>
        <p:nvSpPr>
          <p:cNvPr id="52230" name="Text Box 5"/>
          <p:cNvSpPr txBox="1">
            <a:spLocks noChangeArrowheads="1"/>
          </p:cNvSpPr>
          <p:nvPr/>
        </p:nvSpPr>
        <p:spPr bwMode="auto">
          <a:xfrm>
            <a:off x="4038600" y="2940050"/>
            <a:ext cx="2362200" cy="1327150"/>
          </a:xfrm>
          <a:prstGeom prst="rect">
            <a:avLst/>
          </a:prstGeom>
          <a:noFill/>
          <a:ln w="15875">
            <a:solidFill>
              <a:srgbClr val="993300"/>
            </a:solidFill>
            <a:miter lim="800000"/>
            <a:headEnd/>
            <a:tailEnd/>
          </a:ln>
        </p:spPr>
        <p:txBody>
          <a:bodyPr>
            <a:spAutoFit/>
          </a:bodyPr>
          <a:lstStyle/>
          <a:p>
            <a:pPr>
              <a:spcBef>
                <a:spcPct val="50000"/>
              </a:spcBef>
            </a:pPr>
            <a:r>
              <a:rPr lang="ar-SA" b="1"/>
              <a:t>المنافسة وظروف السوق</a:t>
            </a:r>
            <a:r>
              <a:rPr lang="ar-SA"/>
              <a:t> تدعو المؤسسة ان تغير اوضاعها وتحسّن أداءها لتحقيق استراتيجية البقاء </a:t>
            </a:r>
            <a:endParaRPr lang="en-US"/>
          </a:p>
        </p:txBody>
      </p:sp>
      <p:sp>
        <p:nvSpPr>
          <p:cNvPr id="52231" name="Text Box 6"/>
          <p:cNvSpPr txBox="1">
            <a:spLocks noChangeArrowheads="1"/>
          </p:cNvSpPr>
          <p:nvPr/>
        </p:nvSpPr>
        <p:spPr bwMode="auto">
          <a:xfrm>
            <a:off x="533400" y="2727325"/>
            <a:ext cx="3352800" cy="1784350"/>
          </a:xfrm>
          <a:prstGeom prst="rect">
            <a:avLst/>
          </a:prstGeom>
          <a:noFill/>
          <a:ln w="15875">
            <a:solidFill>
              <a:srgbClr val="993300"/>
            </a:solidFill>
            <a:miter lim="800000"/>
            <a:headEnd/>
            <a:tailEnd/>
          </a:ln>
        </p:spPr>
        <p:txBody>
          <a:bodyPr>
            <a:spAutoFit/>
          </a:bodyPr>
          <a:lstStyle/>
          <a:p>
            <a:pPr>
              <a:spcBef>
                <a:spcPct val="50000"/>
              </a:spcBef>
            </a:pPr>
            <a:r>
              <a:rPr lang="ar-SA"/>
              <a:t>مطالبة </a:t>
            </a:r>
            <a:r>
              <a:rPr lang="ar-SA" b="1"/>
              <a:t>الاجهزة الرقابية</a:t>
            </a:r>
            <a:r>
              <a:rPr lang="ar-SA"/>
              <a:t> بضرورة تغيير النظم والاساليب والواقع الحالي او الجهات الخارجية .</a:t>
            </a:r>
          </a:p>
          <a:p>
            <a:pPr>
              <a:spcBef>
                <a:spcPct val="50000"/>
              </a:spcBef>
            </a:pPr>
            <a:r>
              <a:rPr lang="ar-SA"/>
              <a:t>قد تكون لزيادة التحكم</a:t>
            </a:r>
            <a:r>
              <a:rPr lang="en-US"/>
              <a:t> </a:t>
            </a:r>
            <a:r>
              <a:rPr lang="ar-LB"/>
              <a:t> الخارجي في مقدرات الامة ومعتقداتها .</a:t>
            </a:r>
            <a:r>
              <a:rPr lang="ar-SA"/>
              <a:t> </a:t>
            </a:r>
            <a:endParaRPr lang="en-US"/>
          </a:p>
        </p:txBody>
      </p:sp>
      <p:sp>
        <p:nvSpPr>
          <p:cNvPr id="61447" name="AutoShape 7"/>
          <p:cNvSpPr>
            <a:spLocks noChangeArrowheads="1"/>
          </p:cNvSpPr>
          <p:nvPr/>
        </p:nvSpPr>
        <p:spPr bwMode="auto">
          <a:xfrm>
            <a:off x="4495800" y="5181600"/>
            <a:ext cx="2057400" cy="609600"/>
          </a:xfrm>
          <a:prstGeom prst="leftArrow">
            <a:avLst>
              <a:gd name="adj1" fmla="val 50000"/>
              <a:gd name="adj2" fmla="val 84375"/>
            </a:avLst>
          </a:prstGeom>
          <a:gradFill rotWithShape="0">
            <a:gsLst>
              <a:gs pos="0">
                <a:srgbClr val="FF9966"/>
              </a:gs>
              <a:gs pos="100000">
                <a:srgbClr val="FFFFFF"/>
              </a:gs>
            </a:gsLst>
            <a:lin ang="5400000" scaled="1"/>
          </a:gradFill>
          <a:ln w="9525">
            <a:solidFill>
              <a:schemeClr val="tx1"/>
            </a:solidFill>
            <a:miter lim="800000"/>
            <a:headEnd/>
            <a:tailEnd/>
          </a:ln>
          <a:effectLst>
            <a:outerShdw dist="107763" dir="18900000" algn="ctr" rotWithShape="0">
              <a:schemeClr val="bg2"/>
            </a:outerShdw>
          </a:effectLst>
        </p:spPr>
        <p:txBody>
          <a:bodyPr wrap="none" anchor="ctr"/>
          <a:lstStyle/>
          <a:p>
            <a:pPr algn="ctr">
              <a:defRPr/>
            </a:pPr>
            <a:r>
              <a:rPr lang="ar-SA" b="1"/>
              <a:t>حسب مستوى التنفيذ</a:t>
            </a:r>
            <a:endParaRPr lang="en-US" b="1"/>
          </a:p>
        </p:txBody>
      </p:sp>
      <p:sp>
        <p:nvSpPr>
          <p:cNvPr id="52233" name="Text Box 8"/>
          <p:cNvSpPr txBox="1">
            <a:spLocks noChangeArrowheads="1"/>
          </p:cNvSpPr>
          <p:nvPr/>
        </p:nvSpPr>
        <p:spPr bwMode="auto">
          <a:xfrm>
            <a:off x="533400" y="4860925"/>
            <a:ext cx="3352800" cy="1631950"/>
          </a:xfrm>
          <a:prstGeom prst="rect">
            <a:avLst/>
          </a:prstGeom>
          <a:noFill/>
          <a:ln w="15875">
            <a:solidFill>
              <a:srgbClr val="800000"/>
            </a:solidFill>
            <a:miter lim="800000"/>
            <a:headEnd/>
            <a:tailEnd/>
          </a:ln>
        </p:spPr>
        <p:txBody>
          <a:bodyPr>
            <a:spAutoFit/>
          </a:bodyPr>
          <a:lstStyle/>
          <a:p>
            <a:pPr>
              <a:spcBef>
                <a:spcPct val="50000"/>
              </a:spcBef>
            </a:pPr>
            <a:r>
              <a:rPr lang="ar-SA" b="1" u="sng">
                <a:solidFill>
                  <a:srgbClr val="800000"/>
                </a:solidFill>
              </a:rPr>
              <a:t>تغيير تدريجي:</a:t>
            </a:r>
          </a:p>
          <a:p>
            <a:pPr>
              <a:spcBef>
                <a:spcPct val="50000"/>
              </a:spcBef>
            </a:pPr>
            <a:r>
              <a:rPr lang="ar-SA"/>
              <a:t>يجري وفق برنامج زمني قد يستغرق وقتاً طويلاً .</a:t>
            </a:r>
          </a:p>
          <a:p>
            <a:pPr>
              <a:spcBef>
                <a:spcPct val="50000"/>
              </a:spcBef>
            </a:pPr>
            <a:r>
              <a:rPr lang="ar-SA"/>
              <a:t>عمليات اصلاح متعددة المراحل </a:t>
            </a:r>
            <a:endParaRPr lang="en-US"/>
          </a:p>
        </p:txBody>
      </p:sp>
      <p:sp>
        <p:nvSpPr>
          <p:cNvPr id="52234" name="Text Box 9"/>
          <p:cNvSpPr txBox="1">
            <a:spLocks noChangeArrowheads="1"/>
          </p:cNvSpPr>
          <p:nvPr/>
        </p:nvSpPr>
        <p:spPr bwMode="auto">
          <a:xfrm>
            <a:off x="533400" y="6629400"/>
            <a:ext cx="3352800" cy="1784350"/>
          </a:xfrm>
          <a:prstGeom prst="rect">
            <a:avLst/>
          </a:prstGeom>
          <a:noFill/>
          <a:ln w="15875">
            <a:solidFill>
              <a:srgbClr val="800000"/>
            </a:solidFill>
            <a:miter lim="800000"/>
            <a:headEnd/>
            <a:tailEnd/>
          </a:ln>
        </p:spPr>
        <p:txBody>
          <a:bodyPr>
            <a:spAutoFit/>
          </a:bodyPr>
          <a:lstStyle/>
          <a:p>
            <a:pPr>
              <a:spcBef>
                <a:spcPct val="50000"/>
              </a:spcBef>
            </a:pPr>
            <a:r>
              <a:rPr lang="ar-SA" b="1" u="sng">
                <a:solidFill>
                  <a:srgbClr val="800000"/>
                </a:solidFill>
              </a:rPr>
              <a:t>تغيير ثوري (راديكالي) :</a:t>
            </a:r>
          </a:p>
          <a:p>
            <a:pPr>
              <a:spcBef>
                <a:spcPct val="50000"/>
              </a:spcBef>
            </a:pPr>
            <a:r>
              <a:rPr lang="ar-SA"/>
              <a:t>تغيير مفاجئ وسريع وشامل .</a:t>
            </a:r>
          </a:p>
          <a:p>
            <a:pPr>
              <a:spcBef>
                <a:spcPct val="50000"/>
              </a:spcBef>
            </a:pPr>
            <a:r>
              <a:rPr lang="ar-SA"/>
              <a:t>الثورات, تغير الانظمة السياسية, </a:t>
            </a:r>
          </a:p>
          <a:p>
            <a:pPr>
              <a:spcBef>
                <a:spcPct val="50000"/>
              </a:spcBef>
            </a:pPr>
            <a:r>
              <a:rPr lang="ar-SA"/>
              <a:t>اثارة الحروب .</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grpId="0" nodeType="clickEffect">
                                  <p:stCondLst>
                                    <p:cond delay="0"/>
                                  </p:stCondLst>
                                  <p:childTnLst>
                                    <p:set>
                                      <p:cBhvr>
                                        <p:cTn id="6" dur="1" fill="hold">
                                          <p:stCondLst>
                                            <p:cond delay="0"/>
                                          </p:stCondLst>
                                        </p:cTn>
                                        <p:tgtEl>
                                          <p:spTgt spid="61443"/>
                                        </p:tgtEl>
                                        <p:attrNameLst>
                                          <p:attrName>style.visibility</p:attrName>
                                        </p:attrNameLst>
                                      </p:cBhvr>
                                      <p:to>
                                        <p:strVal val="visible"/>
                                      </p:to>
                                    </p:set>
                                    <p:animEffect transition="in" filter="slide(fromRight)">
                                      <p:cBhvr>
                                        <p:cTn id="7" dur="500"/>
                                        <p:tgtEl>
                                          <p:spTgt spid="6144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2" fill="hold" grpId="0" nodeType="clickEffect">
                                  <p:stCondLst>
                                    <p:cond delay="0"/>
                                  </p:stCondLst>
                                  <p:childTnLst>
                                    <p:set>
                                      <p:cBhvr>
                                        <p:cTn id="11" dur="1" fill="hold">
                                          <p:stCondLst>
                                            <p:cond delay="0"/>
                                          </p:stCondLst>
                                        </p:cTn>
                                        <p:tgtEl>
                                          <p:spTgt spid="61447"/>
                                        </p:tgtEl>
                                        <p:attrNameLst>
                                          <p:attrName>style.visibility</p:attrName>
                                        </p:attrNameLst>
                                      </p:cBhvr>
                                      <p:to>
                                        <p:strVal val="visible"/>
                                      </p:to>
                                    </p:set>
                                    <p:animEffect transition="in" filter="slide(fromRight)">
                                      <p:cBhvr>
                                        <p:cTn id="12" dur="500"/>
                                        <p:tgtEl>
                                          <p:spTgt spid="614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animBg="1" autoUpdateAnimBg="0"/>
      <p:bldP spid="61447" grpId="0" animBg="1"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عنصر نائب لرقم الشريحة 4"/>
          <p:cNvSpPr>
            <a:spLocks noGrp="1"/>
          </p:cNvSpPr>
          <p:nvPr>
            <p:ph type="sldNum" sz="quarter" idx="12"/>
          </p:nvPr>
        </p:nvSpPr>
        <p:spPr>
          <a:noFill/>
        </p:spPr>
        <p:txBody>
          <a:bodyPr/>
          <a:lstStyle/>
          <a:p>
            <a:fld id="{F7D418F0-55F9-4F3B-8F1D-D38F2A4C9A26}" type="slidenum">
              <a:rPr lang="ar-SA"/>
              <a:pPr/>
              <a:t>51</a:t>
            </a:fld>
            <a:endParaRPr lang="en-US"/>
          </a:p>
        </p:txBody>
      </p:sp>
      <p:sp>
        <p:nvSpPr>
          <p:cNvPr id="53251" name="Rectangle 2"/>
          <p:cNvSpPr>
            <a:spLocks noGrp="1" noChangeArrowheads="1"/>
          </p:cNvSpPr>
          <p:nvPr>
            <p:ph type="title"/>
          </p:nvPr>
        </p:nvSpPr>
        <p:spPr>
          <a:xfrm>
            <a:off x="514350" y="152400"/>
            <a:ext cx="5829300" cy="711200"/>
          </a:xfrm>
        </p:spPr>
        <p:txBody>
          <a:bodyPr/>
          <a:lstStyle/>
          <a:p>
            <a:pPr eaLnBrk="1" hangingPunct="1"/>
            <a:r>
              <a:rPr lang="ar-SA" sz="3200" smtClean="0">
                <a:cs typeface="Andalus" pitchFamily="2" charset="-78"/>
              </a:rPr>
              <a:t>تصنيف التغيير حسب الزمن</a:t>
            </a:r>
            <a:endParaRPr lang="en-US" sz="3200" smtClean="0">
              <a:cs typeface="Andalus" pitchFamily="2" charset="-78"/>
            </a:endParaRPr>
          </a:p>
        </p:txBody>
      </p:sp>
      <p:sp>
        <p:nvSpPr>
          <p:cNvPr id="53252" name="Line 3"/>
          <p:cNvSpPr>
            <a:spLocks noChangeShapeType="1"/>
          </p:cNvSpPr>
          <p:nvPr/>
        </p:nvSpPr>
        <p:spPr bwMode="auto">
          <a:xfrm>
            <a:off x="1371600" y="1371600"/>
            <a:ext cx="0" cy="2133600"/>
          </a:xfrm>
          <a:prstGeom prst="line">
            <a:avLst/>
          </a:prstGeom>
          <a:noFill/>
          <a:ln w="9525">
            <a:solidFill>
              <a:schemeClr val="tx1"/>
            </a:solidFill>
            <a:round/>
            <a:headEnd/>
            <a:tailEnd/>
          </a:ln>
        </p:spPr>
        <p:txBody>
          <a:bodyPr/>
          <a:lstStyle/>
          <a:p>
            <a:endParaRPr lang="en-US"/>
          </a:p>
        </p:txBody>
      </p:sp>
      <p:sp>
        <p:nvSpPr>
          <p:cNvPr id="53253" name="Line 4"/>
          <p:cNvSpPr>
            <a:spLocks noChangeShapeType="1"/>
          </p:cNvSpPr>
          <p:nvPr/>
        </p:nvSpPr>
        <p:spPr bwMode="auto">
          <a:xfrm>
            <a:off x="1371600" y="3505200"/>
            <a:ext cx="2590800" cy="0"/>
          </a:xfrm>
          <a:prstGeom prst="line">
            <a:avLst/>
          </a:prstGeom>
          <a:noFill/>
          <a:ln w="9525">
            <a:solidFill>
              <a:schemeClr val="tx1"/>
            </a:solidFill>
            <a:round/>
            <a:headEnd/>
            <a:tailEnd/>
          </a:ln>
        </p:spPr>
        <p:txBody>
          <a:bodyPr/>
          <a:lstStyle/>
          <a:p>
            <a:endParaRPr lang="en-US"/>
          </a:p>
        </p:txBody>
      </p:sp>
      <p:sp>
        <p:nvSpPr>
          <p:cNvPr id="53254" name="Text Box 5"/>
          <p:cNvSpPr txBox="1">
            <a:spLocks noChangeArrowheads="1"/>
          </p:cNvSpPr>
          <p:nvPr/>
        </p:nvSpPr>
        <p:spPr bwMode="auto">
          <a:xfrm>
            <a:off x="228600" y="1295400"/>
            <a:ext cx="914400" cy="396875"/>
          </a:xfrm>
          <a:prstGeom prst="rect">
            <a:avLst/>
          </a:prstGeom>
          <a:noFill/>
          <a:ln w="9525">
            <a:noFill/>
            <a:miter lim="800000"/>
            <a:headEnd/>
            <a:tailEnd/>
          </a:ln>
        </p:spPr>
        <p:txBody>
          <a:bodyPr>
            <a:spAutoFit/>
          </a:bodyPr>
          <a:lstStyle/>
          <a:p>
            <a:pPr>
              <a:spcBef>
                <a:spcPct val="50000"/>
              </a:spcBef>
            </a:pPr>
            <a:r>
              <a:rPr lang="ar-SA"/>
              <a:t>السرعة</a:t>
            </a:r>
            <a:endParaRPr lang="en-US"/>
          </a:p>
        </p:txBody>
      </p:sp>
      <p:sp>
        <p:nvSpPr>
          <p:cNvPr id="53255" name="Text Box 6"/>
          <p:cNvSpPr txBox="1">
            <a:spLocks noChangeArrowheads="1"/>
          </p:cNvSpPr>
          <p:nvPr/>
        </p:nvSpPr>
        <p:spPr bwMode="auto">
          <a:xfrm>
            <a:off x="4267200" y="3276600"/>
            <a:ext cx="1676400" cy="396875"/>
          </a:xfrm>
          <a:prstGeom prst="rect">
            <a:avLst/>
          </a:prstGeom>
          <a:noFill/>
          <a:ln w="9525">
            <a:noFill/>
            <a:miter lim="800000"/>
            <a:headEnd/>
            <a:tailEnd/>
          </a:ln>
        </p:spPr>
        <p:txBody>
          <a:bodyPr>
            <a:spAutoFit/>
          </a:bodyPr>
          <a:lstStyle/>
          <a:p>
            <a:pPr algn="l">
              <a:spcBef>
                <a:spcPct val="50000"/>
              </a:spcBef>
            </a:pPr>
            <a:r>
              <a:rPr lang="ar-SA"/>
              <a:t>الزمن</a:t>
            </a:r>
            <a:endParaRPr lang="en-US"/>
          </a:p>
        </p:txBody>
      </p:sp>
      <p:sp>
        <p:nvSpPr>
          <p:cNvPr id="53256" name="Line 7"/>
          <p:cNvSpPr>
            <a:spLocks noChangeShapeType="1"/>
          </p:cNvSpPr>
          <p:nvPr/>
        </p:nvSpPr>
        <p:spPr bwMode="auto">
          <a:xfrm flipV="1">
            <a:off x="1371600" y="1752600"/>
            <a:ext cx="1905000" cy="1752600"/>
          </a:xfrm>
          <a:prstGeom prst="line">
            <a:avLst/>
          </a:prstGeom>
          <a:noFill/>
          <a:ln w="9525">
            <a:solidFill>
              <a:schemeClr val="tx1"/>
            </a:solidFill>
            <a:round/>
            <a:headEnd/>
            <a:tailEnd/>
          </a:ln>
        </p:spPr>
        <p:txBody>
          <a:bodyPr/>
          <a:lstStyle/>
          <a:p>
            <a:endParaRPr lang="en-US"/>
          </a:p>
        </p:txBody>
      </p:sp>
      <p:sp>
        <p:nvSpPr>
          <p:cNvPr id="53257" name="Text Box 8"/>
          <p:cNvSpPr txBox="1">
            <a:spLocks noChangeArrowheads="1"/>
          </p:cNvSpPr>
          <p:nvPr/>
        </p:nvSpPr>
        <p:spPr bwMode="auto">
          <a:xfrm rot="-2478048">
            <a:off x="1752600" y="1736725"/>
            <a:ext cx="2133600" cy="396875"/>
          </a:xfrm>
          <a:prstGeom prst="rect">
            <a:avLst/>
          </a:prstGeom>
          <a:noFill/>
          <a:ln w="9525">
            <a:noFill/>
            <a:miter lim="800000"/>
            <a:headEnd/>
            <a:tailEnd/>
          </a:ln>
        </p:spPr>
        <p:txBody>
          <a:bodyPr>
            <a:spAutoFit/>
          </a:bodyPr>
          <a:lstStyle/>
          <a:p>
            <a:pPr algn="l">
              <a:spcBef>
                <a:spcPct val="50000"/>
              </a:spcBef>
            </a:pPr>
            <a:r>
              <a:rPr lang="ar-SA">
                <a:solidFill>
                  <a:srgbClr val="800000"/>
                </a:solidFill>
              </a:rPr>
              <a:t>التغيير التدريجي</a:t>
            </a:r>
            <a:endParaRPr lang="en-US">
              <a:solidFill>
                <a:srgbClr val="800000"/>
              </a:solidFill>
            </a:endParaRPr>
          </a:p>
        </p:txBody>
      </p:sp>
      <p:sp>
        <p:nvSpPr>
          <p:cNvPr id="53258" name="Line 9"/>
          <p:cNvSpPr>
            <a:spLocks noChangeShapeType="1"/>
          </p:cNvSpPr>
          <p:nvPr/>
        </p:nvSpPr>
        <p:spPr bwMode="auto">
          <a:xfrm>
            <a:off x="1524000" y="6781800"/>
            <a:ext cx="2590800" cy="0"/>
          </a:xfrm>
          <a:prstGeom prst="line">
            <a:avLst/>
          </a:prstGeom>
          <a:noFill/>
          <a:ln w="9525">
            <a:solidFill>
              <a:schemeClr val="tx1"/>
            </a:solidFill>
            <a:round/>
            <a:headEnd/>
            <a:tailEnd/>
          </a:ln>
        </p:spPr>
        <p:txBody>
          <a:bodyPr/>
          <a:lstStyle/>
          <a:p>
            <a:endParaRPr lang="en-US"/>
          </a:p>
        </p:txBody>
      </p:sp>
      <p:sp>
        <p:nvSpPr>
          <p:cNvPr id="53259" name="Line 11"/>
          <p:cNvSpPr>
            <a:spLocks noChangeShapeType="1"/>
          </p:cNvSpPr>
          <p:nvPr/>
        </p:nvSpPr>
        <p:spPr bwMode="auto">
          <a:xfrm flipV="1">
            <a:off x="1524000" y="4724400"/>
            <a:ext cx="0" cy="2057400"/>
          </a:xfrm>
          <a:prstGeom prst="line">
            <a:avLst/>
          </a:prstGeom>
          <a:noFill/>
          <a:ln w="9525">
            <a:solidFill>
              <a:schemeClr val="tx1"/>
            </a:solidFill>
            <a:round/>
            <a:headEnd/>
            <a:tailEnd/>
          </a:ln>
        </p:spPr>
        <p:txBody>
          <a:bodyPr/>
          <a:lstStyle/>
          <a:p>
            <a:endParaRPr lang="en-US"/>
          </a:p>
        </p:txBody>
      </p:sp>
      <p:sp>
        <p:nvSpPr>
          <p:cNvPr id="53260" name="Text Box 12"/>
          <p:cNvSpPr txBox="1">
            <a:spLocks noChangeArrowheads="1"/>
          </p:cNvSpPr>
          <p:nvPr/>
        </p:nvSpPr>
        <p:spPr bwMode="auto">
          <a:xfrm>
            <a:off x="304800" y="4343400"/>
            <a:ext cx="1143000" cy="396875"/>
          </a:xfrm>
          <a:prstGeom prst="rect">
            <a:avLst/>
          </a:prstGeom>
          <a:noFill/>
          <a:ln w="9525">
            <a:noFill/>
            <a:miter lim="800000"/>
            <a:headEnd/>
            <a:tailEnd/>
          </a:ln>
        </p:spPr>
        <p:txBody>
          <a:bodyPr>
            <a:spAutoFit/>
          </a:bodyPr>
          <a:lstStyle/>
          <a:p>
            <a:pPr>
              <a:spcBef>
                <a:spcPct val="50000"/>
              </a:spcBef>
            </a:pPr>
            <a:r>
              <a:rPr lang="ar-SA"/>
              <a:t>السرعة</a:t>
            </a:r>
            <a:endParaRPr lang="en-US"/>
          </a:p>
        </p:txBody>
      </p:sp>
      <p:sp>
        <p:nvSpPr>
          <p:cNvPr id="53261" name="Text Box 13"/>
          <p:cNvSpPr txBox="1">
            <a:spLocks noChangeArrowheads="1"/>
          </p:cNvSpPr>
          <p:nvPr/>
        </p:nvSpPr>
        <p:spPr bwMode="auto">
          <a:xfrm>
            <a:off x="4267200" y="6553200"/>
            <a:ext cx="1295400" cy="396875"/>
          </a:xfrm>
          <a:prstGeom prst="rect">
            <a:avLst/>
          </a:prstGeom>
          <a:noFill/>
          <a:ln w="9525">
            <a:noFill/>
            <a:miter lim="800000"/>
            <a:headEnd/>
            <a:tailEnd/>
          </a:ln>
        </p:spPr>
        <p:txBody>
          <a:bodyPr>
            <a:spAutoFit/>
          </a:bodyPr>
          <a:lstStyle/>
          <a:p>
            <a:pPr algn="ctr">
              <a:spcBef>
                <a:spcPct val="50000"/>
              </a:spcBef>
            </a:pPr>
            <a:r>
              <a:rPr lang="ar-SA"/>
              <a:t>الزمن</a:t>
            </a:r>
            <a:endParaRPr lang="en-US"/>
          </a:p>
        </p:txBody>
      </p:sp>
      <p:sp>
        <p:nvSpPr>
          <p:cNvPr id="53262" name="Line 14"/>
          <p:cNvSpPr>
            <a:spLocks noChangeShapeType="1"/>
          </p:cNvSpPr>
          <p:nvPr/>
        </p:nvSpPr>
        <p:spPr bwMode="auto">
          <a:xfrm>
            <a:off x="3810000" y="5257800"/>
            <a:ext cx="0" cy="838200"/>
          </a:xfrm>
          <a:prstGeom prst="line">
            <a:avLst/>
          </a:prstGeom>
          <a:noFill/>
          <a:ln w="9525">
            <a:solidFill>
              <a:srgbClr val="800000"/>
            </a:solidFill>
            <a:round/>
            <a:headEnd/>
            <a:tailEnd/>
          </a:ln>
        </p:spPr>
        <p:txBody>
          <a:bodyPr/>
          <a:lstStyle/>
          <a:p>
            <a:endParaRPr lang="en-US"/>
          </a:p>
        </p:txBody>
      </p:sp>
      <p:sp>
        <p:nvSpPr>
          <p:cNvPr id="53263" name="Line 15"/>
          <p:cNvSpPr>
            <a:spLocks noChangeShapeType="1"/>
          </p:cNvSpPr>
          <p:nvPr/>
        </p:nvSpPr>
        <p:spPr bwMode="auto">
          <a:xfrm flipH="1">
            <a:off x="2057400" y="6096000"/>
            <a:ext cx="1752600" cy="0"/>
          </a:xfrm>
          <a:prstGeom prst="line">
            <a:avLst/>
          </a:prstGeom>
          <a:noFill/>
          <a:ln w="9525">
            <a:solidFill>
              <a:srgbClr val="800000"/>
            </a:solidFill>
            <a:round/>
            <a:headEnd/>
            <a:tailEnd/>
          </a:ln>
        </p:spPr>
        <p:txBody>
          <a:bodyPr/>
          <a:lstStyle/>
          <a:p>
            <a:endParaRPr lang="en-US"/>
          </a:p>
        </p:txBody>
      </p:sp>
      <p:sp>
        <p:nvSpPr>
          <p:cNvPr id="53264" name="Text Box 16"/>
          <p:cNvSpPr txBox="1">
            <a:spLocks noChangeArrowheads="1"/>
          </p:cNvSpPr>
          <p:nvPr/>
        </p:nvSpPr>
        <p:spPr bwMode="auto">
          <a:xfrm rot="-2151512">
            <a:off x="2057400" y="5105400"/>
            <a:ext cx="1447800" cy="701675"/>
          </a:xfrm>
          <a:prstGeom prst="rect">
            <a:avLst/>
          </a:prstGeom>
          <a:noFill/>
          <a:ln w="9525">
            <a:noFill/>
            <a:miter lim="800000"/>
            <a:headEnd/>
            <a:tailEnd/>
          </a:ln>
        </p:spPr>
        <p:txBody>
          <a:bodyPr>
            <a:spAutoFit/>
          </a:bodyPr>
          <a:lstStyle/>
          <a:p>
            <a:pPr algn="ctr">
              <a:spcBef>
                <a:spcPct val="50000"/>
              </a:spcBef>
            </a:pPr>
            <a:r>
              <a:rPr lang="ar-SA">
                <a:solidFill>
                  <a:srgbClr val="800000"/>
                </a:solidFill>
              </a:rPr>
              <a:t>التغيير الثوري (الجذري)</a:t>
            </a:r>
            <a:endParaRPr lang="en-US">
              <a:solidFill>
                <a:srgbClr val="800000"/>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عنصر نائب لرقم الشريحة 4"/>
          <p:cNvSpPr>
            <a:spLocks noGrp="1"/>
          </p:cNvSpPr>
          <p:nvPr>
            <p:ph type="sldNum" sz="quarter" idx="12"/>
          </p:nvPr>
        </p:nvSpPr>
        <p:spPr>
          <a:noFill/>
        </p:spPr>
        <p:txBody>
          <a:bodyPr/>
          <a:lstStyle/>
          <a:p>
            <a:fld id="{889CDC43-36DD-4883-8819-A17587912BFF}" type="slidenum">
              <a:rPr lang="ar-SA"/>
              <a:pPr/>
              <a:t>52</a:t>
            </a:fld>
            <a:endParaRPr lang="en-US"/>
          </a:p>
        </p:txBody>
      </p:sp>
      <p:sp>
        <p:nvSpPr>
          <p:cNvPr id="54275" name="Rectangle 2"/>
          <p:cNvSpPr>
            <a:spLocks noGrp="1" noChangeArrowheads="1"/>
          </p:cNvSpPr>
          <p:nvPr>
            <p:ph type="title"/>
          </p:nvPr>
        </p:nvSpPr>
        <p:spPr>
          <a:xfrm>
            <a:off x="514350" y="152400"/>
            <a:ext cx="5829300" cy="558800"/>
          </a:xfrm>
        </p:spPr>
        <p:txBody>
          <a:bodyPr/>
          <a:lstStyle/>
          <a:p>
            <a:pPr eaLnBrk="1" hangingPunct="1"/>
            <a:r>
              <a:rPr lang="ar-SA" sz="3200" smtClean="0">
                <a:cs typeface="Andalus" pitchFamily="2" charset="-78"/>
              </a:rPr>
              <a:t>اصناف التغيير</a:t>
            </a:r>
            <a:endParaRPr lang="en-US" sz="3200" smtClean="0">
              <a:cs typeface="Andalus" pitchFamily="2" charset="-78"/>
            </a:endParaRPr>
          </a:p>
        </p:txBody>
      </p:sp>
      <p:sp>
        <p:nvSpPr>
          <p:cNvPr id="62467" name="AutoShape 3"/>
          <p:cNvSpPr>
            <a:spLocks noChangeArrowheads="1"/>
          </p:cNvSpPr>
          <p:nvPr/>
        </p:nvSpPr>
        <p:spPr bwMode="auto">
          <a:xfrm>
            <a:off x="4038600" y="1447800"/>
            <a:ext cx="2514600" cy="1524000"/>
          </a:xfrm>
          <a:prstGeom prst="leftArrow">
            <a:avLst>
              <a:gd name="adj1" fmla="val 50000"/>
              <a:gd name="adj2" fmla="val 41250"/>
            </a:avLst>
          </a:prstGeom>
          <a:gradFill rotWithShape="0">
            <a:gsLst>
              <a:gs pos="0">
                <a:srgbClr val="FF9966"/>
              </a:gs>
              <a:gs pos="100000">
                <a:srgbClr val="FFFFFF"/>
              </a:gs>
            </a:gsLst>
            <a:lin ang="5400000" scaled="1"/>
          </a:gradFill>
          <a:ln w="9525">
            <a:solidFill>
              <a:schemeClr val="tx1"/>
            </a:solidFill>
            <a:miter lim="800000"/>
            <a:headEnd/>
            <a:tailEnd/>
          </a:ln>
          <a:effectLst>
            <a:outerShdw dist="107763" dir="18900000" algn="ctr" rotWithShape="0">
              <a:schemeClr val="bg2"/>
            </a:outerShdw>
          </a:effectLst>
        </p:spPr>
        <p:txBody>
          <a:bodyPr wrap="none" anchor="ctr"/>
          <a:lstStyle/>
          <a:p>
            <a:pPr algn="ctr">
              <a:defRPr/>
            </a:pPr>
            <a:r>
              <a:rPr lang="ar-SA" b="1"/>
              <a:t>حسب التعامل </a:t>
            </a:r>
          </a:p>
          <a:p>
            <a:pPr algn="ctr">
              <a:defRPr/>
            </a:pPr>
            <a:r>
              <a:rPr lang="ar-SA" b="1"/>
              <a:t>مع الاتباع</a:t>
            </a:r>
            <a:endParaRPr lang="en-US" b="1"/>
          </a:p>
        </p:txBody>
      </p:sp>
      <p:sp>
        <p:nvSpPr>
          <p:cNvPr id="62472" name="Text Box 8"/>
          <p:cNvSpPr txBox="1">
            <a:spLocks noChangeArrowheads="1"/>
          </p:cNvSpPr>
          <p:nvPr/>
        </p:nvSpPr>
        <p:spPr bwMode="auto">
          <a:xfrm>
            <a:off x="533400" y="2025650"/>
            <a:ext cx="3352800" cy="1631950"/>
          </a:xfrm>
          <a:prstGeom prst="rect">
            <a:avLst/>
          </a:prstGeom>
          <a:noFill/>
          <a:ln w="15875">
            <a:solidFill>
              <a:srgbClr val="800000"/>
            </a:solidFill>
            <a:miter lim="800000"/>
            <a:headEnd/>
            <a:tailEnd/>
          </a:ln>
        </p:spPr>
        <p:txBody>
          <a:bodyPr>
            <a:spAutoFit/>
          </a:bodyPr>
          <a:lstStyle/>
          <a:p>
            <a:pPr>
              <a:spcBef>
                <a:spcPct val="50000"/>
              </a:spcBef>
            </a:pPr>
            <a:r>
              <a:rPr lang="ar-SA" b="1" u="sng">
                <a:solidFill>
                  <a:srgbClr val="800000"/>
                </a:solidFill>
              </a:rPr>
              <a:t>تغيير بالاقناع:</a:t>
            </a:r>
          </a:p>
          <a:p>
            <a:pPr>
              <a:spcBef>
                <a:spcPct val="50000"/>
              </a:spcBef>
            </a:pPr>
            <a:r>
              <a:rPr lang="ar-SA"/>
              <a:t>بيان الواقع السيء وضرورة تغييره وبيان جدوى التغيير الى الافضل .</a:t>
            </a:r>
          </a:p>
          <a:p>
            <a:pPr>
              <a:spcBef>
                <a:spcPct val="50000"/>
              </a:spcBef>
            </a:pPr>
            <a:endParaRPr lang="en-US"/>
          </a:p>
        </p:txBody>
      </p:sp>
      <p:sp>
        <p:nvSpPr>
          <p:cNvPr id="62473" name="Text Box 9"/>
          <p:cNvSpPr txBox="1">
            <a:spLocks noChangeArrowheads="1"/>
          </p:cNvSpPr>
          <p:nvPr/>
        </p:nvSpPr>
        <p:spPr bwMode="auto">
          <a:xfrm>
            <a:off x="2895600" y="3352800"/>
            <a:ext cx="3352800" cy="1631950"/>
          </a:xfrm>
          <a:prstGeom prst="rect">
            <a:avLst/>
          </a:prstGeom>
          <a:noFill/>
          <a:ln w="15875">
            <a:solidFill>
              <a:srgbClr val="800000"/>
            </a:solidFill>
            <a:miter lim="800000"/>
            <a:headEnd/>
            <a:tailEnd/>
          </a:ln>
        </p:spPr>
        <p:txBody>
          <a:bodyPr>
            <a:spAutoFit/>
          </a:bodyPr>
          <a:lstStyle/>
          <a:p>
            <a:pPr>
              <a:spcBef>
                <a:spcPct val="50000"/>
              </a:spcBef>
            </a:pPr>
            <a:r>
              <a:rPr lang="ar-SA" b="1" u="sng">
                <a:solidFill>
                  <a:srgbClr val="800000"/>
                </a:solidFill>
              </a:rPr>
              <a:t>تغيير بالتحفيز :</a:t>
            </a:r>
          </a:p>
          <a:p>
            <a:pPr>
              <a:spcBef>
                <a:spcPct val="50000"/>
              </a:spcBef>
            </a:pPr>
            <a:r>
              <a:rPr lang="ar-SA"/>
              <a:t>منح المزايا للتابعين اذا نجحوا في دفع عجلة التغيير الى الامام .</a:t>
            </a:r>
          </a:p>
          <a:p>
            <a:pPr>
              <a:spcBef>
                <a:spcPct val="50000"/>
              </a:spcBef>
            </a:pPr>
            <a:endParaRPr lang="en-US"/>
          </a:p>
        </p:txBody>
      </p:sp>
      <p:sp>
        <p:nvSpPr>
          <p:cNvPr id="62474" name="Text Box 10"/>
          <p:cNvSpPr txBox="1">
            <a:spLocks noChangeArrowheads="1"/>
          </p:cNvSpPr>
          <p:nvPr/>
        </p:nvSpPr>
        <p:spPr bwMode="auto">
          <a:xfrm>
            <a:off x="2971800" y="6096000"/>
            <a:ext cx="3352800" cy="1631950"/>
          </a:xfrm>
          <a:prstGeom prst="rect">
            <a:avLst/>
          </a:prstGeom>
          <a:noFill/>
          <a:ln w="15875">
            <a:solidFill>
              <a:srgbClr val="800000"/>
            </a:solidFill>
            <a:miter lim="800000"/>
            <a:headEnd/>
            <a:tailEnd/>
          </a:ln>
        </p:spPr>
        <p:txBody>
          <a:bodyPr>
            <a:spAutoFit/>
          </a:bodyPr>
          <a:lstStyle/>
          <a:p>
            <a:pPr>
              <a:spcBef>
                <a:spcPct val="50000"/>
              </a:spcBef>
            </a:pPr>
            <a:r>
              <a:rPr lang="ar-SA" b="1" u="sng">
                <a:solidFill>
                  <a:srgbClr val="800000"/>
                </a:solidFill>
              </a:rPr>
              <a:t>تغيير بالالزام:</a:t>
            </a:r>
          </a:p>
          <a:p>
            <a:pPr>
              <a:spcBef>
                <a:spcPct val="50000"/>
              </a:spcBef>
            </a:pPr>
            <a:r>
              <a:rPr lang="ar-SA"/>
              <a:t>اكراه الاتباع على اجراء التغيير (بالقوة) .</a:t>
            </a:r>
          </a:p>
          <a:p>
            <a:pPr>
              <a:spcBef>
                <a:spcPct val="50000"/>
              </a:spcBef>
            </a:pPr>
            <a:endParaRPr lang="en-US"/>
          </a:p>
        </p:txBody>
      </p:sp>
      <p:sp>
        <p:nvSpPr>
          <p:cNvPr id="62475" name="Text Box 11"/>
          <p:cNvSpPr txBox="1">
            <a:spLocks noChangeArrowheads="1"/>
          </p:cNvSpPr>
          <p:nvPr/>
        </p:nvSpPr>
        <p:spPr bwMode="auto">
          <a:xfrm>
            <a:off x="457200" y="4648200"/>
            <a:ext cx="3352800" cy="1631950"/>
          </a:xfrm>
          <a:prstGeom prst="rect">
            <a:avLst/>
          </a:prstGeom>
          <a:noFill/>
          <a:ln w="15875">
            <a:solidFill>
              <a:srgbClr val="800000"/>
            </a:solidFill>
            <a:miter lim="800000"/>
            <a:headEnd/>
            <a:tailEnd/>
          </a:ln>
        </p:spPr>
        <p:txBody>
          <a:bodyPr>
            <a:spAutoFit/>
          </a:bodyPr>
          <a:lstStyle/>
          <a:p>
            <a:pPr algn="ctr">
              <a:spcBef>
                <a:spcPct val="50000"/>
              </a:spcBef>
            </a:pPr>
            <a:r>
              <a:rPr lang="ar-SA" b="1" u="sng">
                <a:solidFill>
                  <a:srgbClr val="800000"/>
                </a:solidFill>
              </a:rPr>
              <a:t>تغيير بالعقاب:</a:t>
            </a:r>
          </a:p>
          <a:p>
            <a:pPr>
              <a:spcBef>
                <a:spcPct val="50000"/>
              </a:spcBef>
            </a:pPr>
            <a:r>
              <a:rPr lang="ar-SA"/>
              <a:t>عقاب الرافضين او المقاومين للتغيير وحرمانهم من بعض المزايا المكتسبة .</a:t>
            </a:r>
          </a:p>
          <a:p>
            <a:pPr>
              <a:spcBef>
                <a:spcPct val="50000"/>
              </a:spcBef>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grpId="0" nodeType="clickEffect">
                                  <p:stCondLst>
                                    <p:cond delay="0"/>
                                  </p:stCondLst>
                                  <p:childTnLst>
                                    <p:set>
                                      <p:cBhvr>
                                        <p:cTn id="6" dur="1" fill="hold">
                                          <p:stCondLst>
                                            <p:cond delay="0"/>
                                          </p:stCondLst>
                                        </p:cTn>
                                        <p:tgtEl>
                                          <p:spTgt spid="62467"/>
                                        </p:tgtEl>
                                        <p:attrNameLst>
                                          <p:attrName>style.visibility</p:attrName>
                                        </p:attrNameLst>
                                      </p:cBhvr>
                                      <p:to>
                                        <p:strVal val="visible"/>
                                      </p:to>
                                    </p:set>
                                    <p:animEffect transition="in" filter="slide(fromRight)">
                                      <p:cBhvr>
                                        <p:cTn id="7" dur="500"/>
                                        <p:tgtEl>
                                          <p:spTgt spid="6246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62472"/>
                                        </p:tgtEl>
                                        <p:attrNameLst>
                                          <p:attrName>style.visibility</p:attrName>
                                        </p:attrNameLst>
                                      </p:cBhvr>
                                      <p:to>
                                        <p:strVal val="visible"/>
                                      </p:to>
                                    </p:set>
                                    <p:anim calcmode="lin" valueType="num">
                                      <p:cBhvr additive="base">
                                        <p:cTn id="12" dur="500" fill="hold"/>
                                        <p:tgtEl>
                                          <p:spTgt spid="62472"/>
                                        </p:tgtEl>
                                        <p:attrNameLst>
                                          <p:attrName>ppt_x</p:attrName>
                                        </p:attrNameLst>
                                      </p:cBhvr>
                                      <p:tavLst>
                                        <p:tav tm="0">
                                          <p:val>
                                            <p:strVal val="0-#ppt_w/2"/>
                                          </p:val>
                                        </p:tav>
                                        <p:tav tm="100000">
                                          <p:val>
                                            <p:strVal val="#ppt_x"/>
                                          </p:val>
                                        </p:tav>
                                      </p:tavLst>
                                    </p:anim>
                                    <p:anim calcmode="lin" valueType="num">
                                      <p:cBhvr additive="base">
                                        <p:cTn id="13" dur="500" fill="hold"/>
                                        <p:tgtEl>
                                          <p:spTgt spid="62472"/>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62473"/>
                                        </p:tgtEl>
                                        <p:attrNameLst>
                                          <p:attrName>style.visibility</p:attrName>
                                        </p:attrNameLst>
                                      </p:cBhvr>
                                      <p:to>
                                        <p:strVal val="visible"/>
                                      </p:to>
                                    </p:set>
                                    <p:anim calcmode="lin" valueType="num">
                                      <p:cBhvr additive="base">
                                        <p:cTn id="18" dur="500" fill="hold"/>
                                        <p:tgtEl>
                                          <p:spTgt spid="62473"/>
                                        </p:tgtEl>
                                        <p:attrNameLst>
                                          <p:attrName>ppt_x</p:attrName>
                                        </p:attrNameLst>
                                      </p:cBhvr>
                                      <p:tavLst>
                                        <p:tav tm="0">
                                          <p:val>
                                            <p:strVal val="0-#ppt_w/2"/>
                                          </p:val>
                                        </p:tav>
                                        <p:tav tm="100000">
                                          <p:val>
                                            <p:strVal val="#ppt_x"/>
                                          </p:val>
                                        </p:tav>
                                      </p:tavLst>
                                    </p:anim>
                                    <p:anim calcmode="lin" valueType="num">
                                      <p:cBhvr additive="base">
                                        <p:cTn id="19" dur="500" fill="hold"/>
                                        <p:tgtEl>
                                          <p:spTgt spid="62473"/>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62474"/>
                                        </p:tgtEl>
                                        <p:attrNameLst>
                                          <p:attrName>style.visibility</p:attrName>
                                        </p:attrNameLst>
                                      </p:cBhvr>
                                      <p:to>
                                        <p:strVal val="visible"/>
                                      </p:to>
                                    </p:set>
                                    <p:anim calcmode="lin" valueType="num">
                                      <p:cBhvr additive="base">
                                        <p:cTn id="24" dur="500" fill="hold"/>
                                        <p:tgtEl>
                                          <p:spTgt spid="62474"/>
                                        </p:tgtEl>
                                        <p:attrNameLst>
                                          <p:attrName>ppt_x</p:attrName>
                                        </p:attrNameLst>
                                      </p:cBhvr>
                                      <p:tavLst>
                                        <p:tav tm="0">
                                          <p:val>
                                            <p:strVal val="0-#ppt_w/2"/>
                                          </p:val>
                                        </p:tav>
                                        <p:tav tm="100000">
                                          <p:val>
                                            <p:strVal val="#ppt_x"/>
                                          </p:val>
                                        </p:tav>
                                      </p:tavLst>
                                    </p:anim>
                                    <p:anim calcmode="lin" valueType="num">
                                      <p:cBhvr additive="base">
                                        <p:cTn id="25" dur="500" fill="hold"/>
                                        <p:tgtEl>
                                          <p:spTgt spid="62474"/>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2" presetClass="entr" presetSubtype="2" fill="hold" grpId="0" nodeType="clickEffect">
                                  <p:stCondLst>
                                    <p:cond delay="0"/>
                                  </p:stCondLst>
                                  <p:childTnLst>
                                    <p:set>
                                      <p:cBhvr>
                                        <p:cTn id="29" dur="1" fill="hold">
                                          <p:stCondLst>
                                            <p:cond delay="0"/>
                                          </p:stCondLst>
                                        </p:cTn>
                                        <p:tgtEl>
                                          <p:spTgt spid="62475"/>
                                        </p:tgtEl>
                                        <p:attrNameLst>
                                          <p:attrName>style.visibility</p:attrName>
                                        </p:attrNameLst>
                                      </p:cBhvr>
                                      <p:to>
                                        <p:strVal val="visible"/>
                                      </p:to>
                                    </p:set>
                                    <p:animEffect transition="in" filter="slide(fromRight)">
                                      <p:cBhvr>
                                        <p:cTn id="30" dur="500"/>
                                        <p:tgtEl>
                                          <p:spTgt spid="624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animBg="1" autoUpdateAnimBg="0"/>
      <p:bldP spid="62472" grpId="0" animBg="1" autoUpdateAnimBg="0"/>
      <p:bldP spid="62473" grpId="0" animBg="1" autoUpdateAnimBg="0"/>
      <p:bldP spid="62474" grpId="0" animBg="1" autoUpdateAnimBg="0"/>
      <p:bldP spid="62475" grpId="0" animBg="1"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عنصر نائب لرقم الشريحة 4"/>
          <p:cNvSpPr>
            <a:spLocks noGrp="1"/>
          </p:cNvSpPr>
          <p:nvPr>
            <p:ph type="sldNum" sz="quarter" idx="12"/>
          </p:nvPr>
        </p:nvSpPr>
        <p:spPr>
          <a:noFill/>
        </p:spPr>
        <p:txBody>
          <a:bodyPr/>
          <a:lstStyle/>
          <a:p>
            <a:fld id="{ECD491ED-4FC7-410F-B89A-56DF806C068D}" type="slidenum">
              <a:rPr lang="ar-SA"/>
              <a:pPr/>
              <a:t>53</a:t>
            </a:fld>
            <a:endParaRPr lang="en-US"/>
          </a:p>
        </p:txBody>
      </p:sp>
      <p:sp>
        <p:nvSpPr>
          <p:cNvPr id="55299" name="Rectangle 2"/>
          <p:cNvSpPr>
            <a:spLocks noGrp="1" noChangeArrowheads="1"/>
          </p:cNvSpPr>
          <p:nvPr>
            <p:ph type="title"/>
          </p:nvPr>
        </p:nvSpPr>
        <p:spPr>
          <a:xfrm>
            <a:off x="514350" y="76200"/>
            <a:ext cx="5829300" cy="635000"/>
          </a:xfrm>
        </p:spPr>
        <p:txBody>
          <a:bodyPr/>
          <a:lstStyle/>
          <a:p>
            <a:pPr eaLnBrk="1" hangingPunct="1"/>
            <a:r>
              <a:rPr lang="ar-SA" sz="3200" smtClean="0">
                <a:cs typeface="Andalus" pitchFamily="2" charset="-78"/>
              </a:rPr>
              <a:t>معوقات التغيير </a:t>
            </a:r>
            <a:endParaRPr lang="en-US" sz="3200" smtClean="0">
              <a:cs typeface="Andalus" pitchFamily="2" charset="-78"/>
            </a:endParaRPr>
          </a:p>
        </p:txBody>
      </p:sp>
      <p:sp>
        <p:nvSpPr>
          <p:cNvPr id="63491" name="AutoShape 3"/>
          <p:cNvSpPr>
            <a:spLocks noChangeArrowheads="1"/>
          </p:cNvSpPr>
          <p:nvPr/>
        </p:nvSpPr>
        <p:spPr bwMode="auto">
          <a:xfrm>
            <a:off x="4191000" y="1447800"/>
            <a:ext cx="2514600" cy="1524000"/>
          </a:xfrm>
          <a:prstGeom prst="leftArrow">
            <a:avLst>
              <a:gd name="adj1" fmla="val 50000"/>
              <a:gd name="adj2" fmla="val 41250"/>
            </a:avLst>
          </a:prstGeom>
          <a:gradFill rotWithShape="0">
            <a:gsLst>
              <a:gs pos="0">
                <a:srgbClr val="FF9966"/>
              </a:gs>
              <a:gs pos="100000">
                <a:srgbClr val="FFFFFF"/>
              </a:gs>
            </a:gsLst>
            <a:lin ang="5400000" scaled="1"/>
          </a:gradFill>
          <a:ln w="9525">
            <a:solidFill>
              <a:schemeClr val="tx1"/>
            </a:solidFill>
            <a:miter lim="800000"/>
            <a:headEnd/>
            <a:tailEnd/>
          </a:ln>
          <a:effectLst>
            <a:outerShdw dist="107763" dir="18900000" algn="ctr" rotWithShape="0">
              <a:schemeClr val="bg2"/>
            </a:outerShdw>
          </a:effectLst>
        </p:spPr>
        <p:txBody>
          <a:bodyPr wrap="none" anchor="ctr"/>
          <a:lstStyle/>
          <a:p>
            <a:pPr algn="ctr">
              <a:defRPr/>
            </a:pPr>
            <a:r>
              <a:rPr lang="ar-SA" b="1"/>
              <a:t>مقاومة التغيير</a:t>
            </a:r>
            <a:endParaRPr lang="en-US" b="1"/>
          </a:p>
        </p:txBody>
      </p:sp>
      <p:sp>
        <p:nvSpPr>
          <p:cNvPr id="63492" name="Text Box 4"/>
          <p:cNvSpPr txBox="1">
            <a:spLocks noChangeArrowheads="1"/>
          </p:cNvSpPr>
          <p:nvPr/>
        </p:nvSpPr>
        <p:spPr bwMode="auto">
          <a:xfrm>
            <a:off x="228600" y="1066800"/>
            <a:ext cx="3886200" cy="2546350"/>
          </a:xfrm>
          <a:prstGeom prst="rect">
            <a:avLst/>
          </a:prstGeom>
          <a:noFill/>
          <a:ln w="15875">
            <a:solidFill>
              <a:srgbClr val="800000"/>
            </a:solidFill>
            <a:miter lim="800000"/>
            <a:headEnd/>
            <a:tailEnd/>
          </a:ln>
        </p:spPr>
        <p:txBody>
          <a:bodyPr>
            <a:spAutoFit/>
          </a:bodyPr>
          <a:lstStyle/>
          <a:p>
            <a:pPr>
              <a:spcBef>
                <a:spcPct val="50000"/>
              </a:spcBef>
            </a:pPr>
            <a:r>
              <a:rPr lang="ar-SA" b="1" u="sng">
                <a:solidFill>
                  <a:srgbClr val="800000"/>
                </a:solidFill>
              </a:rPr>
              <a:t>مقاومة المستهدفين:</a:t>
            </a:r>
          </a:p>
          <a:p>
            <a:pPr>
              <a:spcBef>
                <a:spcPct val="50000"/>
              </a:spcBef>
              <a:buFontTx/>
              <a:buChar char="•"/>
            </a:pPr>
            <a:r>
              <a:rPr lang="ar-SA"/>
              <a:t>مقاومة دعوات الانبياء .</a:t>
            </a:r>
          </a:p>
          <a:p>
            <a:pPr>
              <a:spcBef>
                <a:spcPct val="50000"/>
              </a:spcBef>
              <a:buFontTx/>
              <a:buChar char="•"/>
            </a:pPr>
            <a:r>
              <a:rPr lang="ar-SA"/>
              <a:t>الاستكبار.</a:t>
            </a:r>
          </a:p>
          <a:p>
            <a:pPr>
              <a:spcBef>
                <a:spcPct val="50000"/>
              </a:spcBef>
              <a:buFontTx/>
              <a:buChar char="•"/>
            </a:pPr>
            <a:r>
              <a:rPr lang="ar-SA"/>
              <a:t>الخوف على المكاسب.</a:t>
            </a:r>
          </a:p>
          <a:p>
            <a:pPr algn="ctr">
              <a:spcBef>
                <a:spcPct val="50000"/>
              </a:spcBef>
            </a:pPr>
            <a:r>
              <a:rPr lang="ar-SA" b="1"/>
              <a:t>الحل:            </a:t>
            </a:r>
            <a:r>
              <a:rPr lang="ar-SA" b="1" u="sng"/>
              <a:t>الصبر والتأكيد على حقيقة الهدف.</a:t>
            </a:r>
            <a:endParaRPr lang="en-US" b="1" u="sng"/>
          </a:p>
        </p:txBody>
      </p:sp>
      <p:sp>
        <p:nvSpPr>
          <p:cNvPr id="63493" name="Text Box 5"/>
          <p:cNvSpPr txBox="1">
            <a:spLocks noChangeArrowheads="1"/>
          </p:cNvSpPr>
          <p:nvPr/>
        </p:nvSpPr>
        <p:spPr bwMode="auto">
          <a:xfrm>
            <a:off x="3276600" y="2895600"/>
            <a:ext cx="3505200" cy="3917950"/>
          </a:xfrm>
          <a:prstGeom prst="rect">
            <a:avLst/>
          </a:prstGeom>
          <a:noFill/>
          <a:ln w="15875">
            <a:solidFill>
              <a:srgbClr val="800000"/>
            </a:solidFill>
            <a:miter lim="800000"/>
            <a:headEnd/>
            <a:tailEnd/>
          </a:ln>
        </p:spPr>
        <p:txBody>
          <a:bodyPr>
            <a:spAutoFit/>
          </a:bodyPr>
          <a:lstStyle/>
          <a:p>
            <a:pPr>
              <a:spcBef>
                <a:spcPct val="50000"/>
              </a:spcBef>
            </a:pPr>
            <a:r>
              <a:rPr lang="ar-SA" b="1" u="sng">
                <a:solidFill>
                  <a:srgbClr val="800000"/>
                </a:solidFill>
              </a:rPr>
              <a:t>مقاومة الاتباع:</a:t>
            </a:r>
          </a:p>
          <a:p>
            <a:pPr>
              <a:spcBef>
                <a:spcPct val="50000"/>
              </a:spcBef>
              <a:buFontTx/>
              <a:buChar char="•"/>
            </a:pPr>
            <a:r>
              <a:rPr lang="ar-SA"/>
              <a:t>الرضا بالوضع الحالي</a:t>
            </a:r>
          </a:p>
          <a:p>
            <a:pPr>
              <a:spcBef>
                <a:spcPct val="50000"/>
              </a:spcBef>
            </a:pPr>
            <a:r>
              <a:rPr lang="ar-SA"/>
              <a:t> </a:t>
            </a:r>
            <a:r>
              <a:rPr lang="en-US"/>
              <a:t>comfort area</a:t>
            </a:r>
            <a:r>
              <a:rPr lang="ar-SA"/>
              <a:t> .</a:t>
            </a:r>
          </a:p>
          <a:p>
            <a:pPr>
              <a:spcBef>
                <a:spcPct val="50000"/>
              </a:spcBef>
              <a:buFontTx/>
              <a:buChar char="•"/>
            </a:pPr>
            <a:r>
              <a:rPr lang="ar-LB"/>
              <a:t>الخوف من فقدان الدور القيادي .</a:t>
            </a:r>
            <a:endParaRPr lang="ar-SA"/>
          </a:p>
          <a:p>
            <a:pPr>
              <a:spcBef>
                <a:spcPct val="50000"/>
              </a:spcBef>
              <a:buFontTx/>
              <a:buChar char="•"/>
            </a:pPr>
            <a:r>
              <a:rPr lang="ar-SA"/>
              <a:t>الخوف من فقدان الوظيفة.</a:t>
            </a:r>
          </a:p>
          <a:p>
            <a:pPr>
              <a:spcBef>
                <a:spcPct val="50000"/>
              </a:spcBef>
              <a:buFontTx/>
              <a:buChar char="•"/>
            </a:pPr>
            <a:r>
              <a:rPr lang="ar-SA"/>
              <a:t>الخوف من عدم التمكن من فهم الانظمة الجديدة.</a:t>
            </a:r>
          </a:p>
          <a:p>
            <a:pPr>
              <a:spcBef>
                <a:spcPct val="50000"/>
              </a:spcBef>
              <a:buFontTx/>
              <a:buChar char="•"/>
            </a:pPr>
            <a:r>
              <a:rPr lang="ar-SA"/>
              <a:t>الخوف من المجهول .</a:t>
            </a:r>
          </a:p>
          <a:p>
            <a:pPr>
              <a:spcBef>
                <a:spcPct val="50000"/>
              </a:spcBef>
              <a:buFontTx/>
              <a:buChar char="•"/>
            </a:pPr>
            <a:r>
              <a:rPr lang="ar-SA"/>
              <a:t>عدم الايمان اصلاً بجدوى التغيير .</a:t>
            </a:r>
          </a:p>
        </p:txBody>
      </p:sp>
      <p:sp>
        <p:nvSpPr>
          <p:cNvPr id="63494" name="Line 6"/>
          <p:cNvSpPr>
            <a:spLocks noChangeShapeType="1"/>
          </p:cNvSpPr>
          <p:nvPr/>
        </p:nvSpPr>
        <p:spPr bwMode="auto">
          <a:xfrm flipH="1">
            <a:off x="2743200" y="3124200"/>
            <a:ext cx="685800" cy="0"/>
          </a:xfrm>
          <a:prstGeom prst="line">
            <a:avLst/>
          </a:prstGeom>
          <a:noFill/>
          <a:ln w="9525">
            <a:solidFill>
              <a:schemeClr val="tx1"/>
            </a:solidFill>
            <a:round/>
            <a:headEnd/>
            <a:tailEnd type="triangle" w="med" len="med"/>
          </a:ln>
        </p:spPr>
        <p:txBody>
          <a:bodyPr/>
          <a:lstStyle/>
          <a:p>
            <a:endParaRPr lang="en-US"/>
          </a:p>
        </p:txBody>
      </p:sp>
      <p:sp>
        <p:nvSpPr>
          <p:cNvPr id="55304" name="Line 7"/>
          <p:cNvSpPr>
            <a:spLocks noChangeShapeType="1"/>
          </p:cNvSpPr>
          <p:nvPr/>
        </p:nvSpPr>
        <p:spPr bwMode="auto">
          <a:xfrm>
            <a:off x="3429000" y="3124200"/>
            <a:ext cx="0" cy="685800"/>
          </a:xfrm>
          <a:prstGeom prst="line">
            <a:avLst/>
          </a:prstGeom>
          <a:noFill/>
          <a:ln w="9525">
            <a:solidFill>
              <a:schemeClr val="tx1"/>
            </a:solidFill>
            <a:round/>
            <a:headEnd/>
            <a:tailEnd type="triangle" w="med" len="med"/>
          </a:ln>
        </p:spPr>
        <p:txBody>
          <a:bodyPr/>
          <a:lstStyle/>
          <a:p>
            <a:endParaRPr lang="en-US"/>
          </a:p>
        </p:txBody>
      </p:sp>
      <p:sp>
        <p:nvSpPr>
          <p:cNvPr id="55305" name="Text Box 8"/>
          <p:cNvSpPr txBox="1">
            <a:spLocks noChangeArrowheads="1"/>
          </p:cNvSpPr>
          <p:nvPr/>
        </p:nvSpPr>
        <p:spPr bwMode="auto">
          <a:xfrm>
            <a:off x="2819400" y="3810000"/>
            <a:ext cx="1219200" cy="396875"/>
          </a:xfrm>
          <a:prstGeom prst="rect">
            <a:avLst/>
          </a:prstGeom>
          <a:noFill/>
          <a:ln w="9525">
            <a:noFill/>
            <a:miter lim="800000"/>
            <a:headEnd/>
            <a:tailEnd/>
          </a:ln>
        </p:spPr>
        <p:txBody>
          <a:bodyPr>
            <a:spAutoFit/>
          </a:bodyPr>
          <a:lstStyle/>
          <a:p>
            <a:pPr>
              <a:spcBef>
                <a:spcPct val="50000"/>
              </a:spcBef>
            </a:pPr>
            <a:r>
              <a:rPr lang="ar-SA" b="1" u="sng"/>
              <a:t>الاقناع</a:t>
            </a:r>
            <a:endParaRPr lang="en-US" b="1" u="sng"/>
          </a:p>
        </p:txBody>
      </p:sp>
      <p:sp>
        <p:nvSpPr>
          <p:cNvPr id="55306" name="Text Box 9"/>
          <p:cNvSpPr txBox="1">
            <a:spLocks noChangeArrowheads="1"/>
          </p:cNvSpPr>
          <p:nvPr/>
        </p:nvSpPr>
        <p:spPr bwMode="auto">
          <a:xfrm>
            <a:off x="76200" y="4191000"/>
            <a:ext cx="3276600" cy="3613150"/>
          </a:xfrm>
          <a:prstGeom prst="rect">
            <a:avLst/>
          </a:prstGeom>
          <a:noFill/>
          <a:ln w="15875">
            <a:solidFill>
              <a:srgbClr val="800000"/>
            </a:solidFill>
            <a:miter lim="800000"/>
            <a:headEnd/>
            <a:tailEnd/>
          </a:ln>
        </p:spPr>
        <p:txBody>
          <a:bodyPr>
            <a:spAutoFit/>
          </a:bodyPr>
          <a:lstStyle/>
          <a:p>
            <a:pPr>
              <a:spcBef>
                <a:spcPct val="50000"/>
              </a:spcBef>
            </a:pPr>
            <a:r>
              <a:rPr lang="ar-SA" b="1" u="sng">
                <a:solidFill>
                  <a:srgbClr val="800000"/>
                </a:solidFill>
              </a:rPr>
              <a:t>مقاومة الدول الاستعمارية :</a:t>
            </a:r>
          </a:p>
          <a:p>
            <a:pPr>
              <a:spcBef>
                <a:spcPct val="50000"/>
              </a:spcBef>
              <a:buFontTx/>
              <a:buChar char="•"/>
            </a:pPr>
            <a:r>
              <a:rPr lang="ar-SA"/>
              <a:t>الغزو المباشر .</a:t>
            </a:r>
          </a:p>
          <a:p>
            <a:pPr>
              <a:spcBef>
                <a:spcPct val="50000"/>
              </a:spcBef>
              <a:buFontTx/>
              <a:buChar char="•"/>
            </a:pPr>
            <a:r>
              <a:rPr lang="ar-LB"/>
              <a:t>التهديد بشن الحروب او فرض العقوبات.</a:t>
            </a:r>
            <a:endParaRPr lang="ar-SA"/>
          </a:p>
          <a:p>
            <a:pPr>
              <a:spcBef>
                <a:spcPct val="50000"/>
              </a:spcBef>
              <a:buFontTx/>
              <a:buChar char="•"/>
            </a:pPr>
            <a:r>
              <a:rPr lang="ar-SA"/>
              <a:t>ايجاد ادوات عميلة بهدف التخريب.</a:t>
            </a:r>
          </a:p>
          <a:p>
            <a:pPr>
              <a:spcBef>
                <a:spcPct val="50000"/>
              </a:spcBef>
              <a:buFontTx/>
              <a:buChar char="•"/>
            </a:pPr>
            <a:r>
              <a:rPr lang="ar-SA"/>
              <a:t>بث الدعاية المضادة مثل الاتهام بالدكتاتورية او عدم صيانة حقوق الانسان او حقوق المرأة.</a:t>
            </a:r>
          </a:p>
          <a:p>
            <a:pPr>
              <a:spcBef>
                <a:spcPct val="50000"/>
              </a:spcBef>
              <a:buFontTx/>
              <a:buChar char="•"/>
            </a:pPr>
            <a:r>
              <a:rPr lang="ar-SA"/>
              <a:t>وكذلك تعمل الشركات الاحتكارية.</a:t>
            </a:r>
          </a:p>
        </p:txBody>
      </p:sp>
      <p:sp>
        <p:nvSpPr>
          <p:cNvPr id="55307" name="Line 12"/>
          <p:cNvSpPr>
            <a:spLocks noChangeShapeType="1"/>
          </p:cNvSpPr>
          <p:nvPr/>
        </p:nvSpPr>
        <p:spPr bwMode="auto">
          <a:xfrm flipH="1">
            <a:off x="609600" y="3124200"/>
            <a:ext cx="2819400" cy="1219200"/>
          </a:xfrm>
          <a:prstGeom prst="line">
            <a:avLst/>
          </a:prstGeom>
          <a:noFill/>
          <a:ln w="9525">
            <a:solidFill>
              <a:schemeClr val="tx1"/>
            </a:solidFill>
            <a:round/>
            <a:headEnd/>
            <a:tailEnd type="triangle" w="med" len="med"/>
          </a:ln>
        </p:spPr>
        <p:txBody>
          <a:bodyPr/>
          <a:lstStyle/>
          <a:p>
            <a:endParaRPr lang="en-US"/>
          </a:p>
        </p:txBody>
      </p:sp>
      <p:sp>
        <p:nvSpPr>
          <p:cNvPr id="55308" name="Text Box 13"/>
          <p:cNvSpPr txBox="1">
            <a:spLocks noChangeArrowheads="1"/>
          </p:cNvSpPr>
          <p:nvPr/>
        </p:nvSpPr>
        <p:spPr bwMode="auto">
          <a:xfrm>
            <a:off x="0" y="4419600"/>
            <a:ext cx="838200" cy="396875"/>
          </a:xfrm>
          <a:prstGeom prst="rect">
            <a:avLst/>
          </a:prstGeom>
          <a:noFill/>
          <a:ln w="9525">
            <a:noFill/>
            <a:miter lim="800000"/>
            <a:headEnd/>
            <a:tailEnd/>
          </a:ln>
        </p:spPr>
        <p:txBody>
          <a:bodyPr>
            <a:spAutoFit/>
          </a:bodyPr>
          <a:lstStyle/>
          <a:p>
            <a:pPr algn="l">
              <a:spcBef>
                <a:spcPct val="50000"/>
              </a:spcBef>
            </a:pPr>
            <a:r>
              <a:rPr lang="ar-SA" b="1" u="sng"/>
              <a:t>الصمود</a:t>
            </a:r>
            <a:endParaRPr lang="en-US"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3491"/>
                                        </p:tgtEl>
                                        <p:attrNameLst>
                                          <p:attrName>style.visibility</p:attrName>
                                        </p:attrNameLst>
                                      </p:cBhvr>
                                      <p:to>
                                        <p:strVal val="visible"/>
                                      </p:to>
                                    </p:set>
                                    <p:anim calcmode="lin" valueType="num">
                                      <p:cBhvr additive="base">
                                        <p:cTn id="7" dur="500" fill="hold"/>
                                        <p:tgtEl>
                                          <p:spTgt spid="63491"/>
                                        </p:tgtEl>
                                        <p:attrNameLst>
                                          <p:attrName>ppt_x</p:attrName>
                                        </p:attrNameLst>
                                      </p:cBhvr>
                                      <p:tavLst>
                                        <p:tav tm="0">
                                          <p:val>
                                            <p:strVal val="0-#ppt_w/2"/>
                                          </p:val>
                                        </p:tav>
                                        <p:tav tm="100000">
                                          <p:val>
                                            <p:strVal val="#ppt_x"/>
                                          </p:val>
                                        </p:tav>
                                      </p:tavLst>
                                    </p:anim>
                                    <p:anim calcmode="lin" valueType="num">
                                      <p:cBhvr additive="base">
                                        <p:cTn id="8" dur="500" fill="hold"/>
                                        <p:tgtEl>
                                          <p:spTgt spid="6349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3492"/>
                                        </p:tgtEl>
                                        <p:attrNameLst>
                                          <p:attrName>style.visibility</p:attrName>
                                        </p:attrNameLst>
                                      </p:cBhvr>
                                      <p:to>
                                        <p:strVal val="visible"/>
                                      </p:to>
                                    </p:set>
                                    <p:anim calcmode="lin" valueType="num">
                                      <p:cBhvr additive="base">
                                        <p:cTn id="13" dur="500" fill="hold"/>
                                        <p:tgtEl>
                                          <p:spTgt spid="63492"/>
                                        </p:tgtEl>
                                        <p:attrNameLst>
                                          <p:attrName>ppt_x</p:attrName>
                                        </p:attrNameLst>
                                      </p:cBhvr>
                                      <p:tavLst>
                                        <p:tav tm="0">
                                          <p:val>
                                            <p:strVal val="0-#ppt_w/2"/>
                                          </p:val>
                                        </p:tav>
                                        <p:tav tm="100000">
                                          <p:val>
                                            <p:strVal val="#ppt_x"/>
                                          </p:val>
                                        </p:tav>
                                      </p:tavLst>
                                    </p:anim>
                                    <p:anim calcmode="lin" valueType="num">
                                      <p:cBhvr additive="base">
                                        <p:cTn id="14" dur="500" fill="hold"/>
                                        <p:tgtEl>
                                          <p:spTgt spid="6349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3493"/>
                                        </p:tgtEl>
                                        <p:attrNameLst>
                                          <p:attrName>style.visibility</p:attrName>
                                        </p:attrNameLst>
                                      </p:cBhvr>
                                      <p:to>
                                        <p:strVal val="visible"/>
                                      </p:to>
                                    </p:set>
                                    <p:anim calcmode="lin" valueType="num">
                                      <p:cBhvr additive="base">
                                        <p:cTn id="19" dur="500" fill="hold"/>
                                        <p:tgtEl>
                                          <p:spTgt spid="63493"/>
                                        </p:tgtEl>
                                        <p:attrNameLst>
                                          <p:attrName>ppt_x</p:attrName>
                                        </p:attrNameLst>
                                      </p:cBhvr>
                                      <p:tavLst>
                                        <p:tav tm="0">
                                          <p:val>
                                            <p:strVal val="0-#ppt_w/2"/>
                                          </p:val>
                                        </p:tav>
                                        <p:tav tm="100000">
                                          <p:val>
                                            <p:strVal val="#ppt_x"/>
                                          </p:val>
                                        </p:tav>
                                      </p:tavLst>
                                    </p:anim>
                                    <p:anim calcmode="lin" valueType="num">
                                      <p:cBhvr additive="base">
                                        <p:cTn id="20" dur="500" fill="hold"/>
                                        <p:tgtEl>
                                          <p:spTgt spid="6349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2" presetClass="entr" presetSubtype="2" fill="hold" grpId="0" nodeType="clickEffect">
                                  <p:stCondLst>
                                    <p:cond delay="0"/>
                                  </p:stCondLst>
                                  <p:childTnLst>
                                    <p:set>
                                      <p:cBhvr>
                                        <p:cTn id="24" dur="1" fill="hold">
                                          <p:stCondLst>
                                            <p:cond delay="0"/>
                                          </p:stCondLst>
                                        </p:cTn>
                                        <p:tgtEl>
                                          <p:spTgt spid="63494"/>
                                        </p:tgtEl>
                                        <p:attrNameLst>
                                          <p:attrName>style.visibility</p:attrName>
                                        </p:attrNameLst>
                                      </p:cBhvr>
                                      <p:to>
                                        <p:strVal val="visible"/>
                                      </p:to>
                                    </p:set>
                                    <p:animEffect transition="in" filter="slide(fromRight)">
                                      <p:cBhvr>
                                        <p:cTn id="25" dur="500"/>
                                        <p:tgtEl>
                                          <p:spTgt spid="634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animBg="1" autoUpdateAnimBg="0"/>
      <p:bldP spid="63492" grpId="0" animBg="1" autoUpdateAnimBg="0"/>
      <p:bldP spid="63493" grpId="0" animBg="1" autoUpdateAnimBg="0"/>
      <p:bldP spid="63494"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عنصر نائب لرقم الشريحة 4"/>
          <p:cNvSpPr>
            <a:spLocks noGrp="1"/>
          </p:cNvSpPr>
          <p:nvPr>
            <p:ph type="sldNum" sz="quarter" idx="12"/>
          </p:nvPr>
        </p:nvSpPr>
        <p:spPr>
          <a:noFill/>
        </p:spPr>
        <p:txBody>
          <a:bodyPr/>
          <a:lstStyle/>
          <a:p>
            <a:fld id="{1EF262F3-B48B-4D77-B3FC-8D19889460BA}" type="slidenum">
              <a:rPr lang="ar-SA"/>
              <a:pPr/>
              <a:t>54</a:t>
            </a:fld>
            <a:endParaRPr lang="en-US"/>
          </a:p>
        </p:txBody>
      </p:sp>
      <p:sp>
        <p:nvSpPr>
          <p:cNvPr id="56323" name="Rectangle 2"/>
          <p:cNvSpPr>
            <a:spLocks noGrp="1" noChangeArrowheads="1"/>
          </p:cNvSpPr>
          <p:nvPr>
            <p:ph type="title"/>
          </p:nvPr>
        </p:nvSpPr>
        <p:spPr>
          <a:xfrm>
            <a:off x="514350" y="76200"/>
            <a:ext cx="5829300" cy="635000"/>
          </a:xfrm>
        </p:spPr>
        <p:txBody>
          <a:bodyPr/>
          <a:lstStyle/>
          <a:p>
            <a:pPr eaLnBrk="1" hangingPunct="1"/>
            <a:r>
              <a:rPr lang="ar-SA" sz="3200" smtClean="0">
                <a:cs typeface="Andalus" pitchFamily="2" charset="-78"/>
              </a:rPr>
              <a:t>معوقات التغيير </a:t>
            </a:r>
            <a:endParaRPr lang="en-US" sz="3200" smtClean="0">
              <a:cs typeface="Andalus" pitchFamily="2" charset="-78"/>
            </a:endParaRPr>
          </a:p>
        </p:txBody>
      </p:sp>
      <p:sp>
        <p:nvSpPr>
          <p:cNvPr id="64517" name="Text Box 5"/>
          <p:cNvSpPr txBox="1">
            <a:spLocks noChangeArrowheads="1"/>
          </p:cNvSpPr>
          <p:nvPr/>
        </p:nvSpPr>
        <p:spPr bwMode="auto">
          <a:xfrm>
            <a:off x="304800" y="1600200"/>
            <a:ext cx="4572000" cy="2608263"/>
          </a:xfrm>
          <a:prstGeom prst="rect">
            <a:avLst/>
          </a:prstGeom>
          <a:solidFill>
            <a:srgbClr val="FFCC99"/>
          </a:solidFill>
          <a:ln w="76200" cmpd="tri">
            <a:solidFill>
              <a:srgbClr val="993300"/>
            </a:solidFill>
            <a:miter lim="800000"/>
            <a:headEnd/>
            <a:tailEnd/>
          </a:ln>
          <a:effectLst>
            <a:outerShdw sy="50000" kx="-2453608" rotWithShape="0">
              <a:srgbClr val="808080"/>
            </a:outerShdw>
          </a:effectLst>
        </p:spPr>
        <p:txBody>
          <a:bodyPr>
            <a:spAutoFit/>
          </a:bodyPr>
          <a:lstStyle/>
          <a:p>
            <a:pPr algn="ctr">
              <a:spcBef>
                <a:spcPct val="50000"/>
              </a:spcBef>
              <a:defRPr/>
            </a:pPr>
            <a:endParaRPr lang="ar-SA" sz="2800" u="sng"/>
          </a:p>
          <a:p>
            <a:pPr algn="ctr">
              <a:spcBef>
                <a:spcPct val="50000"/>
              </a:spcBef>
              <a:defRPr/>
            </a:pPr>
            <a:r>
              <a:rPr lang="ar-SA" sz="2800" u="sng"/>
              <a:t>عجز قيادات التغيير:</a:t>
            </a:r>
          </a:p>
          <a:p>
            <a:pPr algn="ctr">
              <a:spcBef>
                <a:spcPct val="50000"/>
              </a:spcBef>
              <a:buFontTx/>
              <a:buChar char="•"/>
              <a:defRPr/>
            </a:pPr>
            <a:r>
              <a:rPr lang="ar-SA"/>
              <a:t>عن وضع الخطط العملية .</a:t>
            </a:r>
          </a:p>
          <a:p>
            <a:pPr algn="ctr">
              <a:spcBef>
                <a:spcPct val="50000"/>
              </a:spcBef>
              <a:buFontTx/>
              <a:buChar char="•"/>
              <a:defRPr/>
            </a:pPr>
            <a:r>
              <a:rPr lang="ar-SA"/>
              <a:t>عن ايجاد حلول للمشكلات الطارئة</a:t>
            </a:r>
          </a:p>
          <a:p>
            <a:pPr algn="ctr">
              <a:spcBef>
                <a:spcPct val="50000"/>
              </a:spcBef>
              <a:buFontTx/>
              <a:buChar char="•"/>
              <a:defRPr/>
            </a:pPr>
            <a:endParaRPr lang="ar-SA"/>
          </a:p>
        </p:txBody>
      </p:sp>
      <p:sp>
        <p:nvSpPr>
          <p:cNvPr id="64524" name="Text Box 12"/>
          <p:cNvSpPr txBox="1">
            <a:spLocks noChangeArrowheads="1"/>
          </p:cNvSpPr>
          <p:nvPr/>
        </p:nvSpPr>
        <p:spPr bwMode="auto">
          <a:xfrm>
            <a:off x="304800" y="5105400"/>
            <a:ext cx="4419600" cy="2455863"/>
          </a:xfrm>
          <a:prstGeom prst="rect">
            <a:avLst/>
          </a:prstGeom>
          <a:solidFill>
            <a:srgbClr val="FFCC99"/>
          </a:solidFill>
          <a:ln w="76200" cmpd="tri">
            <a:solidFill>
              <a:srgbClr val="993300"/>
            </a:solidFill>
            <a:miter lim="800000"/>
            <a:headEnd/>
            <a:tailEnd/>
          </a:ln>
          <a:effectLst>
            <a:outerShdw sy="50000" kx="-2453608" rotWithShape="0">
              <a:srgbClr val="808080"/>
            </a:outerShdw>
          </a:effectLst>
        </p:spPr>
        <p:txBody>
          <a:bodyPr>
            <a:spAutoFit/>
          </a:bodyPr>
          <a:lstStyle/>
          <a:p>
            <a:pPr algn="ctr">
              <a:spcBef>
                <a:spcPct val="50000"/>
              </a:spcBef>
              <a:defRPr/>
            </a:pPr>
            <a:endParaRPr lang="ar-SA" sz="2800" u="sng"/>
          </a:p>
          <a:p>
            <a:pPr algn="ctr">
              <a:spcBef>
                <a:spcPct val="50000"/>
              </a:spcBef>
              <a:defRPr/>
            </a:pPr>
            <a:r>
              <a:rPr lang="ar-SA" sz="2800" u="sng"/>
              <a:t>نقص في توفر العناصر المادية:</a:t>
            </a:r>
          </a:p>
          <a:p>
            <a:pPr algn="ctr">
              <a:spcBef>
                <a:spcPct val="50000"/>
              </a:spcBef>
              <a:buFontTx/>
              <a:buChar char="•"/>
              <a:defRPr/>
            </a:pPr>
            <a:r>
              <a:rPr lang="ar-SA"/>
              <a:t>الفشل في ايجاد التكنولوجيا المناسبة او مستلزمات الانتاج لاسباب مالية او سياسية او احتكارية .</a:t>
            </a:r>
          </a:p>
          <a:p>
            <a:pPr algn="ctr">
              <a:spcBef>
                <a:spcPct val="50000"/>
              </a:spcBef>
              <a:buFontTx/>
              <a:buChar char="•"/>
              <a:defRPr/>
            </a:pPr>
            <a:endParaRPr lang="ar-SA"/>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عنصر نائب لرقم الشريحة 4"/>
          <p:cNvSpPr>
            <a:spLocks noGrp="1"/>
          </p:cNvSpPr>
          <p:nvPr>
            <p:ph type="sldNum" sz="quarter" idx="12"/>
          </p:nvPr>
        </p:nvSpPr>
        <p:spPr>
          <a:noFill/>
        </p:spPr>
        <p:txBody>
          <a:bodyPr/>
          <a:lstStyle/>
          <a:p>
            <a:fld id="{C4CA97D3-10CF-4FE8-A355-F89665866900}" type="slidenum">
              <a:rPr lang="ar-SA"/>
              <a:pPr/>
              <a:t>55</a:t>
            </a:fld>
            <a:endParaRPr lang="en-US"/>
          </a:p>
        </p:txBody>
      </p:sp>
      <p:sp>
        <p:nvSpPr>
          <p:cNvPr id="57347" name="Rectangle 2"/>
          <p:cNvSpPr>
            <a:spLocks noGrp="1" noChangeArrowheads="1"/>
          </p:cNvSpPr>
          <p:nvPr>
            <p:ph type="title"/>
          </p:nvPr>
        </p:nvSpPr>
        <p:spPr>
          <a:xfrm>
            <a:off x="514350" y="228600"/>
            <a:ext cx="5829300" cy="711200"/>
          </a:xfrm>
        </p:spPr>
        <p:txBody>
          <a:bodyPr/>
          <a:lstStyle/>
          <a:p>
            <a:pPr eaLnBrk="1" hangingPunct="1"/>
            <a:r>
              <a:rPr lang="ar-SA" sz="3200" smtClean="0">
                <a:cs typeface="Andalus" pitchFamily="2" charset="-78"/>
              </a:rPr>
              <a:t>سبل السيطرة على المعوقات</a:t>
            </a:r>
            <a:endParaRPr lang="en-US" sz="3200" smtClean="0">
              <a:cs typeface="Andalus" pitchFamily="2" charset="-78"/>
            </a:endParaRPr>
          </a:p>
        </p:txBody>
      </p:sp>
      <p:sp>
        <p:nvSpPr>
          <p:cNvPr id="57348" name="Oval 3"/>
          <p:cNvSpPr>
            <a:spLocks noChangeArrowheads="1"/>
          </p:cNvSpPr>
          <p:nvPr/>
        </p:nvSpPr>
        <p:spPr bwMode="auto">
          <a:xfrm>
            <a:off x="4419600" y="1066800"/>
            <a:ext cx="2438400" cy="2057400"/>
          </a:xfrm>
          <a:prstGeom prst="ellipse">
            <a:avLst/>
          </a:prstGeom>
          <a:gradFill rotWithShape="0">
            <a:gsLst>
              <a:gs pos="0">
                <a:srgbClr val="FFCC99"/>
              </a:gs>
              <a:gs pos="100000">
                <a:srgbClr val="FFFFCC"/>
              </a:gs>
            </a:gsLst>
            <a:path path="shape">
              <a:fillToRect l="50000" t="50000" r="50000" b="50000"/>
            </a:path>
          </a:gradFill>
          <a:ln w="53975">
            <a:solidFill>
              <a:schemeClr val="tx1"/>
            </a:solidFill>
            <a:prstDash val="sysDot"/>
            <a:round/>
            <a:headEnd/>
            <a:tailEnd/>
          </a:ln>
        </p:spPr>
        <p:txBody>
          <a:bodyPr wrap="none" anchor="ctr"/>
          <a:lstStyle/>
          <a:p>
            <a:pPr algn="ctr"/>
            <a:r>
              <a:rPr lang="ar-SA" sz="2400" b="1"/>
              <a:t>حفز الاتباع</a:t>
            </a:r>
            <a:r>
              <a:rPr lang="ar-SA"/>
              <a:t> </a:t>
            </a:r>
          </a:p>
          <a:p>
            <a:pPr algn="ctr"/>
            <a:r>
              <a:rPr lang="ar-SA"/>
              <a:t>واشراكهم في التخطيط</a:t>
            </a:r>
          </a:p>
          <a:p>
            <a:pPr algn="ctr"/>
            <a:r>
              <a:rPr lang="ar-SA"/>
              <a:t>للتغيير وبيان مزاياه للافراد </a:t>
            </a:r>
          </a:p>
          <a:p>
            <a:pPr algn="ctr"/>
            <a:r>
              <a:rPr lang="ar-SA"/>
              <a:t>والمجتمع.</a:t>
            </a:r>
            <a:endParaRPr lang="en-US"/>
          </a:p>
        </p:txBody>
      </p:sp>
      <p:sp>
        <p:nvSpPr>
          <p:cNvPr id="57349" name="Oval 4"/>
          <p:cNvSpPr>
            <a:spLocks noChangeArrowheads="1"/>
          </p:cNvSpPr>
          <p:nvPr/>
        </p:nvSpPr>
        <p:spPr bwMode="auto">
          <a:xfrm>
            <a:off x="2286000" y="838200"/>
            <a:ext cx="2438400" cy="2362200"/>
          </a:xfrm>
          <a:prstGeom prst="ellipse">
            <a:avLst/>
          </a:prstGeom>
          <a:gradFill rotWithShape="0">
            <a:gsLst>
              <a:gs pos="0">
                <a:srgbClr val="FFCC99"/>
              </a:gs>
              <a:gs pos="100000">
                <a:srgbClr val="FFFFCC"/>
              </a:gs>
            </a:gsLst>
            <a:path path="shape">
              <a:fillToRect l="50000" t="50000" r="50000" b="50000"/>
            </a:path>
          </a:gradFill>
          <a:ln w="53975">
            <a:solidFill>
              <a:schemeClr val="tx1"/>
            </a:solidFill>
            <a:prstDash val="sysDot"/>
            <a:round/>
            <a:headEnd/>
            <a:tailEnd/>
          </a:ln>
        </p:spPr>
        <p:txBody>
          <a:bodyPr wrap="none" anchor="ctr"/>
          <a:lstStyle/>
          <a:p>
            <a:pPr algn="ctr"/>
            <a:r>
              <a:rPr lang="ar-SA" sz="2400" b="1"/>
              <a:t>تدريب القادة والافراد</a:t>
            </a:r>
          </a:p>
          <a:p>
            <a:pPr algn="ctr"/>
            <a:r>
              <a:rPr lang="ar-SA"/>
              <a:t>على الاساليب الجديدة </a:t>
            </a:r>
          </a:p>
          <a:p>
            <a:pPr algn="ctr"/>
            <a:r>
              <a:rPr lang="ar-SA"/>
              <a:t>وعلى احترام قيم</a:t>
            </a:r>
          </a:p>
          <a:p>
            <a:pPr algn="ctr"/>
            <a:r>
              <a:rPr lang="ar-SA"/>
              <a:t>عمل الفريق</a:t>
            </a:r>
            <a:endParaRPr lang="en-US"/>
          </a:p>
        </p:txBody>
      </p:sp>
      <p:sp>
        <p:nvSpPr>
          <p:cNvPr id="57350" name="Oval 5"/>
          <p:cNvSpPr>
            <a:spLocks noChangeArrowheads="1"/>
          </p:cNvSpPr>
          <p:nvPr/>
        </p:nvSpPr>
        <p:spPr bwMode="auto">
          <a:xfrm>
            <a:off x="0" y="1066800"/>
            <a:ext cx="2514600" cy="2133600"/>
          </a:xfrm>
          <a:prstGeom prst="ellipse">
            <a:avLst/>
          </a:prstGeom>
          <a:gradFill rotWithShape="0">
            <a:gsLst>
              <a:gs pos="0">
                <a:srgbClr val="FFCC99"/>
              </a:gs>
              <a:gs pos="100000">
                <a:srgbClr val="FFFFCC"/>
              </a:gs>
            </a:gsLst>
            <a:path path="shape">
              <a:fillToRect l="50000" t="50000" r="50000" b="50000"/>
            </a:path>
          </a:gradFill>
          <a:ln w="53975">
            <a:solidFill>
              <a:schemeClr val="tx1"/>
            </a:solidFill>
            <a:prstDash val="sysDot"/>
            <a:round/>
            <a:headEnd/>
            <a:tailEnd/>
          </a:ln>
        </p:spPr>
        <p:txBody>
          <a:bodyPr wrap="none" anchor="ctr"/>
          <a:lstStyle/>
          <a:p>
            <a:pPr algn="ctr"/>
            <a:r>
              <a:rPr lang="ar-SA" sz="2400" b="1"/>
              <a:t>حصر نقاط القوة</a:t>
            </a:r>
            <a:r>
              <a:rPr lang="ar-SA"/>
              <a:t> </a:t>
            </a:r>
          </a:p>
          <a:p>
            <a:pPr algn="ctr"/>
            <a:r>
              <a:rPr lang="ar-SA" sz="2400" b="1"/>
              <a:t>ونقاط الضعف</a:t>
            </a:r>
            <a:r>
              <a:rPr lang="ar-SA"/>
              <a:t> </a:t>
            </a:r>
          </a:p>
          <a:p>
            <a:pPr algn="ctr"/>
            <a:r>
              <a:rPr lang="ar-SA"/>
              <a:t>في المؤسسة بصورة </a:t>
            </a:r>
          </a:p>
          <a:p>
            <a:pPr algn="ctr"/>
            <a:r>
              <a:rPr lang="ar-SA"/>
              <a:t>دقيقة قبل اعداد خطة</a:t>
            </a:r>
          </a:p>
          <a:p>
            <a:pPr algn="ctr"/>
            <a:r>
              <a:rPr lang="ar-SA"/>
              <a:t>التغيير</a:t>
            </a:r>
            <a:endParaRPr lang="en-US"/>
          </a:p>
        </p:txBody>
      </p:sp>
      <p:sp>
        <p:nvSpPr>
          <p:cNvPr id="57351" name="Oval 7"/>
          <p:cNvSpPr>
            <a:spLocks noChangeArrowheads="1"/>
          </p:cNvSpPr>
          <p:nvPr/>
        </p:nvSpPr>
        <p:spPr bwMode="auto">
          <a:xfrm>
            <a:off x="3352800" y="2971800"/>
            <a:ext cx="3048000" cy="2209800"/>
          </a:xfrm>
          <a:prstGeom prst="ellipse">
            <a:avLst/>
          </a:prstGeom>
          <a:gradFill rotWithShape="0">
            <a:gsLst>
              <a:gs pos="0">
                <a:srgbClr val="FFCC99"/>
              </a:gs>
              <a:gs pos="100000">
                <a:srgbClr val="FFFFCC"/>
              </a:gs>
            </a:gsLst>
            <a:path path="shape">
              <a:fillToRect l="50000" t="50000" r="50000" b="50000"/>
            </a:path>
          </a:gradFill>
          <a:ln w="53975">
            <a:solidFill>
              <a:schemeClr val="tx1"/>
            </a:solidFill>
            <a:prstDash val="sysDot"/>
            <a:round/>
            <a:headEnd/>
            <a:tailEnd/>
          </a:ln>
        </p:spPr>
        <p:txBody>
          <a:bodyPr wrap="none" anchor="ctr"/>
          <a:lstStyle/>
          <a:p>
            <a:pPr algn="ctr"/>
            <a:r>
              <a:rPr lang="ar-SA" sz="2400" b="1"/>
              <a:t>الاخذ بمبادئ الجودة </a:t>
            </a:r>
          </a:p>
          <a:p>
            <a:pPr algn="ctr"/>
            <a:r>
              <a:rPr lang="ar-SA" sz="2400" b="1"/>
              <a:t>الشاملة والعمل الجماعي</a:t>
            </a:r>
          </a:p>
          <a:p>
            <a:pPr algn="ctr"/>
            <a:r>
              <a:rPr lang="ar-SA"/>
              <a:t>والوصول الى رضى </a:t>
            </a:r>
          </a:p>
          <a:p>
            <a:pPr algn="ctr"/>
            <a:r>
              <a:rPr lang="ar-SA"/>
              <a:t>المتعاملين</a:t>
            </a:r>
            <a:endParaRPr lang="en-US"/>
          </a:p>
        </p:txBody>
      </p:sp>
      <p:sp>
        <p:nvSpPr>
          <p:cNvPr id="57352" name="Oval 8"/>
          <p:cNvSpPr>
            <a:spLocks noChangeArrowheads="1"/>
          </p:cNvSpPr>
          <p:nvPr/>
        </p:nvSpPr>
        <p:spPr bwMode="auto">
          <a:xfrm>
            <a:off x="304800" y="3048000"/>
            <a:ext cx="3200400" cy="2286000"/>
          </a:xfrm>
          <a:prstGeom prst="ellipse">
            <a:avLst/>
          </a:prstGeom>
          <a:gradFill rotWithShape="0">
            <a:gsLst>
              <a:gs pos="0">
                <a:srgbClr val="FFCC99"/>
              </a:gs>
              <a:gs pos="100000">
                <a:srgbClr val="FFFFCC"/>
              </a:gs>
            </a:gsLst>
            <a:path path="shape">
              <a:fillToRect l="50000" t="50000" r="50000" b="50000"/>
            </a:path>
          </a:gradFill>
          <a:ln w="53975">
            <a:solidFill>
              <a:schemeClr val="tx1"/>
            </a:solidFill>
            <a:prstDash val="sysDot"/>
            <a:round/>
            <a:headEnd/>
            <a:tailEnd/>
          </a:ln>
        </p:spPr>
        <p:txBody>
          <a:bodyPr wrap="none" anchor="ctr"/>
          <a:lstStyle/>
          <a:p>
            <a:pPr algn="ctr"/>
            <a:r>
              <a:rPr lang="ar-SA" sz="2400" b="1"/>
              <a:t>تقييم اداء الخطة اولاً </a:t>
            </a:r>
          </a:p>
          <a:p>
            <a:pPr algn="ctr"/>
            <a:r>
              <a:rPr lang="ar-SA" sz="2400" b="1"/>
              <a:t>باول واتخاذ الاجراءات</a:t>
            </a:r>
          </a:p>
          <a:p>
            <a:pPr algn="ctr"/>
            <a:r>
              <a:rPr lang="ar-SA" sz="2400" b="1"/>
              <a:t>التصحيحية في</a:t>
            </a:r>
          </a:p>
          <a:p>
            <a:pPr algn="ctr"/>
            <a:r>
              <a:rPr lang="ar-SA" sz="2400" b="1"/>
              <a:t>الوقت المناسب</a:t>
            </a:r>
            <a:endParaRPr lang="en-US" sz="2400" b="1"/>
          </a:p>
        </p:txBody>
      </p:sp>
      <p:sp>
        <p:nvSpPr>
          <p:cNvPr id="57353" name="Oval 9"/>
          <p:cNvSpPr>
            <a:spLocks noChangeArrowheads="1"/>
          </p:cNvSpPr>
          <p:nvPr/>
        </p:nvSpPr>
        <p:spPr bwMode="auto">
          <a:xfrm>
            <a:off x="4267200" y="4800600"/>
            <a:ext cx="2590800" cy="2362200"/>
          </a:xfrm>
          <a:prstGeom prst="ellipse">
            <a:avLst/>
          </a:prstGeom>
          <a:gradFill rotWithShape="0">
            <a:gsLst>
              <a:gs pos="0">
                <a:srgbClr val="FFCC99"/>
              </a:gs>
              <a:gs pos="100000">
                <a:srgbClr val="FFFFCC"/>
              </a:gs>
            </a:gsLst>
            <a:path path="shape">
              <a:fillToRect l="50000" t="50000" r="50000" b="50000"/>
            </a:path>
          </a:gradFill>
          <a:ln w="53975">
            <a:solidFill>
              <a:schemeClr val="tx1"/>
            </a:solidFill>
            <a:prstDash val="sysDot"/>
            <a:round/>
            <a:headEnd/>
            <a:tailEnd/>
          </a:ln>
        </p:spPr>
        <p:txBody>
          <a:bodyPr wrap="none" anchor="ctr"/>
          <a:lstStyle/>
          <a:p>
            <a:pPr algn="ctr"/>
            <a:r>
              <a:rPr lang="ar-SA" sz="2400" b="1"/>
              <a:t>التاكد من صحة الحقائق</a:t>
            </a:r>
          </a:p>
          <a:p>
            <a:pPr algn="ctr"/>
            <a:r>
              <a:rPr lang="ar-SA" sz="2400" b="1"/>
              <a:t>والارقام</a:t>
            </a:r>
            <a:r>
              <a:rPr lang="ar-SA"/>
              <a:t> التي تبنى عليها</a:t>
            </a:r>
          </a:p>
          <a:p>
            <a:pPr algn="ctr"/>
            <a:r>
              <a:rPr lang="ar-SA"/>
              <a:t>الخطة لان ما بني على</a:t>
            </a:r>
          </a:p>
          <a:p>
            <a:pPr algn="ctr"/>
            <a:r>
              <a:rPr lang="ar-SA"/>
              <a:t>خطأ لا ينتج الا الخطأ</a:t>
            </a:r>
            <a:endParaRPr lang="en-US"/>
          </a:p>
        </p:txBody>
      </p:sp>
      <p:sp>
        <p:nvSpPr>
          <p:cNvPr id="57354" name="Oval 10"/>
          <p:cNvSpPr>
            <a:spLocks noChangeArrowheads="1"/>
          </p:cNvSpPr>
          <p:nvPr/>
        </p:nvSpPr>
        <p:spPr bwMode="auto">
          <a:xfrm>
            <a:off x="2286000" y="5410200"/>
            <a:ext cx="2286000" cy="2362200"/>
          </a:xfrm>
          <a:prstGeom prst="ellipse">
            <a:avLst/>
          </a:prstGeom>
          <a:gradFill rotWithShape="0">
            <a:gsLst>
              <a:gs pos="0">
                <a:srgbClr val="FFCC99"/>
              </a:gs>
              <a:gs pos="100000">
                <a:srgbClr val="FFFFCC"/>
              </a:gs>
            </a:gsLst>
            <a:path path="shape">
              <a:fillToRect l="50000" t="50000" r="50000" b="50000"/>
            </a:path>
          </a:gradFill>
          <a:ln w="53975">
            <a:solidFill>
              <a:schemeClr val="tx1"/>
            </a:solidFill>
            <a:prstDash val="sysDot"/>
            <a:round/>
            <a:headEnd/>
            <a:tailEnd/>
          </a:ln>
        </p:spPr>
        <p:txBody>
          <a:bodyPr wrap="none" anchor="ctr"/>
          <a:lstStyle/>
          <a:p>
            <a:pPr algn="ctr"/>
            <a:r>
              <a:rPr lang="ar-SA" sz="2400" b="1"/>
              <a:t>التاكد من صدق </a:t>
            </a:r>
          </a:p>
          <a:p>
            <a:pPr algn="ctr"/>
            <a:r>
              <a:rPr lang="ar-SA" sz="2400" b="1"/>
              <a:t>وصلاحية التحالفات</a:t>
            </a:r>
          </a:p>
          <a:p>
            <a:pPr algn="ctr"/>
            <a:r>
              <a:rPr lang="ar-SA"/>
              <a:t>والمواقف قبل القدوم</a:t>
            </a:r>
          </a:p>
          <a:p>
            <a:pPr algn="ctr"/>
            <a:r>
              <a:rPr lang="ar-SA"/>
              <a:t>على التغيير.</a:t>
            </a:r>
            <a:endParaRPr lang="en-US"/>
          </a:p>
        </p:txBody>
      </p:sp>
      <p:sp>
        <p:nvSpPr>
          <p:cNvPr id="57355" name="Oval 11"/>
          <p:cNvSpPr>
            <a:spLocks noChangeArrowheads="1"/>
          </p:cNvSpPr>
          <p:nvPr/>
        </p:nvSpPr>
        <p:spPr bwMode="auto">
          <a:xfrm>
            <a:off x="0" y="5181600"/>
            <a:ext cx="2438400" cy="2362200"/>
          </a:xfrm>
          <a:prstGeom prst="ellipse">
            <a:avLst/>
          </a:prstGeom>
          <a:gradFill rotWithShape="0">
            <a:gsLst>
              <a:gs pos="0">
                <a:srgbClr val="FFCC99"/>
              </a:gs>
              <a:gs pos="100000">
                <a:srgbClr val="FFFFCC"/>
              </a:gs>
            </a:gsLst>
            <a:path path="shape">
              <a:fillToRect l="50000" t="50000" r="50000" b="50000"/>
            </a:path>
          </a:gradFill>
          <a:ln w="53975">
            <a:solidFill>
              <a:schemeClr val="tx1"/>
            </a:solidFill>
            <a:prstDash val="sysDot"/>
            <a:round/>
            <a:headEnd/>
            <a:tailEnd/>
          </a:ln>
        </p:spPr>
        <p:txBody>
          <a:bodyPr wrap="none" anchor="ctr"/>
          <a:lstStyle/>
          <a:p>
            <a:pPr algn="ctr"/>
            <a:r>
              <a:rPr lang="ar-SA" sz="2400" b="1"/>
              <a:t>الحرص على توطيد </a:t>
            </a:r>
          </a:p>
          <a:p>
            <a:pPr algn="ctr"/>
            <a:r>
              <a:rPr lang="ar-SA" sz="2400" b="1"/>
              <a:t>العلاقات مع الموردين</a:t>
            </a:r>
          </a:p>
          <a:p>
            <a:pPr algn="ctr"/>
            <a:r>
              <a:rPr lang="ar-SA" sz="2400" b="1"/>
              <a:t>وعلى ايجاد منافذ</a:t>
            </a:r>
          </a:p>
          <a:p>
            <a:pPr algn="ctr"/>
            <a:r>
              <a:rPr lang="ar-SA" sz="2400" b="1"/>
              <a:t>تسويقية ثابتة</a:t>
            </a:r>
            <a:endParaRPr lang="en-US" sz="2400" b="1"/>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عنصر نائب لرقم الشريحة 4"/>
          <p:cNvSpPr>
            <a:spLocks noGrp="1"/>
          </p:cNvSpPr>
          <p:nvPr>
            <p:ph type="sldNum" sz="quarter" idx="12"/>
          </p:nvPr>
        </p:nvSpPr>
        <p:spPr>
          <a:noFill/>
        </p:spPr>
        <p:txBody>
          <a:bodyPr/>
          <a:lstStyle/>
          <a:p>
            <a:fld id="{5A8B2CF2-6DDD-4245-BA7F-ACEF73F5EAF8}" type="slidenum">
              <a:rPr lang="ar-SA"/>
              <a:pPr/>
              <a:t>56</a:t>
            </a:fld>
            <a:endParaRPr lang="en-US"/>
          </a:p>
        </p:txBody>
      </p:sp>
      <p:sp>
        <p:nvSpPr>
          <p:cNvPr id="58371" name="Rectangle 2"/>
          <p:cNvSpPr>
            <a:spLocks noGrp="1" noChangeArrowheads="1"/>
          </p:cNvSpPr>
          <p:nvPr>
            <p:ph type="title"/>
          </p:nvPr>
        </p:nvSpPr>
        <p:spPr>
          <a:xfrm>
            <a:off x="514350" y="228600"/>
            <a:ext cx="5829300" cy="711200"/>
          </a:xfrm>
        </p:spPr>
        <p:txBody>
          <a:bodyPr/>
          <a:lstStyle/>
          <a:p>
            <a:pPr eaLnBrk="1" hangingPunct="1"/>
            <a:r>
              <a:rPr lang="ar-SA" sz="3200" smtClean="0">
                <a:cs typeface="Andalus" pitchFamily="2" charset="-78"/>
              </a:rPr>
              <a:t>توجيهات عامة</a:t>
            </a:r>
            <a:br>
              <a:rPr lang="ar-SA" sz="3200" smtClean="0">
                <a:cs typeface="Andalus" pitchFamily="2" charset="-78"/>
              </a:rPr>
            </a:br>
            <a:r>
              <a:rPr lang="ar-SA" sz="3200" smtClean="0">
                <a:cs typeface="Andalus" pitchFamily="2" charset="-78"/>
              </a:rPr>
              <a:t>بشأن التخطيط للتغيير</a:t>
            </a:r>
            <a:endParaRPr lang="en-US" sz="3200" smtClean="0">
              <a:cs typeface="Andalus" pitchFamily="2" charset="-78"/>
            </a:endParaRPr>
          </a:p>
        </p:txBody>
      </p:sp>
      <p:sp>
        <p:nvSpPr>
          <p:cNvPr id="58372" name="AutoShape 3"/>
          <p:cNvSpPr>
            <a:spLocks noChangeArrowheads="1"/>
          </p:cNvSpPr>
          <p:nvPr/>
        </p:nvSpPr>
        <p:spPr bwMode="auto">
          <a:xfrm>
            <a:off x="4572000" y="1752600"/>
            <a:ext cx="1600200" cy="762000"/>
          </a:xfrm>
          <a:prstGeom prst="roundRect">
            <a:avLst>
              <a:gd name="adj" fmla="val 16667"/>
            </a:avLst>
          </a:prstGeom>
          <a:solidFill>
            <a:srgbClr val="DDDDDD"/>
          </a:solidFill>
          <a:ln w="19050">
            <a:solidFill>
              <a:schemeClr val="tx1"/>
            </a:solidFill>
            <a:round/>
            <a:headEnd/>
            <a:tailEnd/>
          </a:ln>
        </p:spPr>
        <p:txBody>
          <a:bodyPr wrap="none" anchor="ctr"/>
          <a:lstStyle/>
          <a:p>
            <a:pPr algn="ctr"/>
            <a:r>
              <a:rPr lang="ar-SA"/>
              <a:t>اعرف اين</a:t>
            </a:r>
          </a:p>
          <a:p>
            <a:pPr algn="ctr"/>
            <a:r>
              <a:rPr lang="ar-SA"/>
              <a:t> انت الآن</a:t>
            </a:r>
            <a:endParaRPr lang="en-US"/>
          </a:p>
        </p:txBody>
      </p:sp>
      <p:sp>
        <p:nvSpPr>
          <p:cNvPr id="58373" name="AutoShape 4"/>
          <p:cNvSpPr>
            <a:spLocks noChangeArrowheads="1"/>
          </p:cNvSpPr>
          <p:nvPr/>
        </p:nvSpPr>
        <p:spPr bwMode="auto">
          <a:xfrm>
            <a:off x="1219200" y="1752600"/>
            <a:ext cx="1600200" cy="762000"/>
          </a:xfrm>
          <a:prstGeom prst="roundRect">
            <a:avLst>
              <a:gd name="adj" fmla="val 16667"/>
            </a:avLst>
          </a:prstGeom>
          <a:solidFill>
            <a:srgbClr val="DDDDDD"/>
          </a:solidFill>
          <a:ln w="19050">
            <a:solidFill>
              <a:schemeClr val="tx1"/>
            </a:solidFill>
            <a:round/>
            <a:headEnd/>
            <a:tailEnd/>
          </a:ln>
        </p:spPr>
        <p:txBody>
          <a:bodyPr wrap="none" anchor="ctr"/>
          <a:lstStyle/>
          <a:p>
            <a:pPr algn="ctr"/>
            <a:r>
              <a:rPr lang="ar-SA"/>
              <a:t>اعرف مقصدك</a:t>
            </a:r>
            <a:endParaRPr lang="en-US"/>
          </a:p>
        </p:txBody>
      </p:sp>
      <p:sp>
        <p:nvSpPr>
          <p:cNvPr id="66565" name="AutoShape 5"/>
          <p:cNvSpPr>
            <a:spLocks noChangeArrowheads="1"/>
          </p:cNvSpPr>
          <p:nvPr/>
        </p:nvSpPr>
        <p:spPr bwMode="auto">
          <a:xfrm rot="10768384">
            <a:off x="3276600" y="1905000"/>
            <a:ext cx="990600" cy="457200"/>
          </a:xfrm>
          <a:custGeom>
            <a:avLst/>
            <a:gdLst>
              <a:gd name="T0" fmla="*/ 742950 w 21600"/>
              <a:gd name="T1" fmla="*/ 0 h 21600"/>
              <a:gd name="T2" fmla="*/ 0 w 21600"/>
              <a:gd name="T3" fmla="*/ 228600 h 21600"/>
              <a:gd name="T4" fmla="*/ 742950 w 21600"/>
              <a:gd name="T5" fmla="*/ 457200 h 21600"/>
              <a:gd name="T6" fmla="*/ 990600 w 21600"/>
              <a:gd name="T7" fmla="*/ 22860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tx1"/>
          </a:solidFill>
          <a:ln w="9525">
            <a:solidFill>
              <a:schemeClr val="tx1"/>
            </a:solidFill>
            <a:miter lim="800000"/>
            <a:headEnd/>
            <a:tailEnd/>
          </a:ln>
        </p:spPr>
        <p:txBody>
          <a:bodyPr wrap="none" anchor="ctr"/>
          <a:lstStyle/>
          <a:p>
            <a:endParaRPr lang="en-US"/>
          </a:p>
        </p:txBody>
      </p:sp>
      <p:sp>
        <p:nvSpPr>
          <p:cNvPr id="66566" name="AutoShape 6"/>
          <p:cNvSpPr>
            <a:spLocks noChangeArrowheads="1"/>
          </p:cNvSpPr>
          <p:nvPr/>
        </p:nvSpPr>
        <p:spPr bwMode="auto">
          <a:xfrm>
            <a:off x="152400" y="2133600"/>
            <a:ext cx="533400" cy="1447800"/>
          </a:xfrm>
          <a:prstGeom prst="curvedRightArrow">
            <a:avLst>
              <a:gd name="adj1" fmla="val 54286"/>
              <a:gd name="adj2" fmla="val 108571"/>
              <a:gd name="adj3" fmla="val 33333"/>
            </a:avLst>
          </a:prstGeom>
          <a:solidFill>
            <a:schemeClr val="tx1"/>
          </a:solidFill>
          <a:ln w="9525">
            <a:solidFill>
              <a:schemeClr val="tx1"/>
            </a:solidFill>
            <a:miter lim="800000"/>
            <a:headEnd/>
            <a:tailEnd/>
          </a:ln>
        </p:spPr>
        <p:txBody>
          <a:bodyPr wrap="none" anchor="ctr"/>
          <a:lstStyle/>
          <a:p>
            <a:endParaRPr lang="en-US"/>
          </a:p>
        </p:txBody>
      </p:sp>
      <p:sp>
        <p:nvSpPr>
          <p:cNvPr id="58376" name="Rectangle 7"/>
          <p:cNvSpPr>
            <a:spLocks noChangeArrowheads="1"/>
          </p:cNvSpPr>
          <p:nvPr/>
        </p:nvSpPr>
        <p:spPr bwMode="auto">
          <a:xfrm>
            <a:off x="3297238" y="4373563"/>
            <a:ext cx="265112" cy="396875"/>
          </a:xfrm>
          <a:prstGeom prst="rect">
            <a:avLst/>
          </a:prstGeom>
          <a:noFill/>
          <a:ln w="9525">
            <a:noFill/>
            <a:miter lim="800000"/>
            <a:headEnd/>
            <a:tailEnd/>
          </a:ln>
        </p:spPr>
        <p:txBody>
          <a:bodyPr wrap="none">
            <a:spAutoFit/>
          </a:bodyPr>
          <a:lstStyle/>
          <a:p>
            <a:r>
              <a:rPr lang="ar-SA"/>
              <a:t> </a:t>
            </a:r>
            <a:endParaRPr lang="en-US"/>
          </a:p>
        </p:txBody>
      </p:sp>
      <p:sp>
        <p:nvSpPr>
          <p:cNvPr id="58377" name="AutoShape 8"/>
          <p:cNvSpPr>
            <a:spLocks noChangeArrowheads="1"/>
          </p:cNvSpPr>
          <p:nvPr/>
        </p:nvSpPr>
        <p:spPr bwMode="auto">
          <a:xfrm>
            <a:off x="1219200" y="2895600"/>
            <a:ext cx="1676400" cy="990600"/>
          </a:xfrm>
          <a:prstGeom prst="roundRect">
            <a:avLst>
              <a:gd name="adj" fmla="val 16667"/>
            </a:avLst>
          </a:prstGeom>
          <a:solidFill>
            <a:srgbClr val="DDDDDD"/>
          </a:solidFill>
          <a:ln w="19050">
            <a:solidFill>
              <a:schemeClr val="tx1"/>
            </a:solidFill>
            <a:round/>
            <a:headEnd/>
            <a:tailEnd/>
          </a:ln>
        </p:spPr>
        <p:txBody>
          <a:bodyPr wrap="none" anchor="ctr"/>
          <a:lstStyle/>
          <a:p>
            <a:pPr algn="ctr"/>
            <a:r>
              <a:rPr lang="ar-SA"/>
              <a:t>عين نقطة البدء</a:t>
            </a:r>
          </a:p>
          <a:p>
            <a:pPr algn="ctr"/>
            <a:r>
              <a:rPr lang="ar-SA"/>
              <a:t>ونقطة الانتهاء</a:t>
            </a:r>
            <a:endParaRPr lang="en-US"/>
          </a:p>
        </p:txBody>
      </p:sp>
      <p:sp>
        <p:nvSpPr>
          <p:cNvPr id="58378" name="AutoShape 9"/>
          <p:cNvSpPr>
            <a:spLocks noChangeArrowheads="1"/>
          </p:cNvSpPr>
          <p:nvPr/>
        </p:nvSpPr>
        <p:spPr bwMode="auto">
          <a:xfrm>
            <a:off x="4419600" y="2895600"/>
            <a:ext cx="1676400" cy="990600"/>
          </a:xfrm>
          <a:prstGeom prst="roundRect">
            <a:avLst>
              <a:gd name="adj" fmla="val 16667"/>
            </a:avLst>
          </a:prstGeom>
          <a:solidFill>
            <a:srgbClr val="DDDDDD"/>
          </a:solidFill>
          <a:ln w="19050">
            <a:solidFill>
              <a:schemeClr val="tx1"/>
            </a:solidFill>
            <a:round/>
            <a:headEnd/>
            <a:tailEnd/>
          </a:ln>
        </p:spPr>
        <p:txBody>
          <a:bodyPr wrap="none" anchor="ctr"/>
          <a:lstStyle/>
          <a:p>
            <a:pPr algn="ctr"/>
            <a:r>
              <a:rPr lang="ar-SA"/>
              <a:t>تعرف على </a:t>
            </a:r>
          </a:p>
          <a:p>
            <a:pPr algn="ctr"/>
            <a:r>
              <a:rPr lang="ar-SA"/>
              <a:t>مواقع التغيير</a:t>
            </a:r>
          </a:p>
          <a:p>
            <a:pPr algn="ctr"/>
            <a:r>
              <a:rPr lang="ar-SA"/>
              <a:t>بين النقطتين</a:t>
            </a:r>
            <a:endParaRPr lang="en-US"/>
          </a:p>
        </p:txBody>
      </p:sp>
      <p:sp>
        <p:nvSpPr>
          <p:cNvPr id="66570" name="AutoShape 10"/>
          <p:cNvSpPr>
            <a:spLocks noChangeArrowheads="1"/>
          </p:cNvSpPr>
          <p:nvPr/>
        </p:nvSpPr>
        <p:spPr bwMode="auto">
          <a:xfrm>
            <a:off x="6248400" y="3124200"/>
            <a:ext cx="609600" cy="1752600"/>
          </a:xfrm>
          <a:prstGeom prst="curvedLeftArrow">
            <a:avLst>
              <a:gd name="adj1" fmla="val 57500"/>
              <a:gd name="adj2" fmla="val 115000"/>
              <a:gd name="adj3" fmla="val 33333"/>
            </a:avLst>
          </a:prstGeom>
          <a:solidFill>
            <a:schemeClr val="tx1"/>
          </a:solidFill>
          <a:ln w="9525">
            <a:solidFill>
              <a:schemeClr val="tx1"/>
            </a:solidFill>
            <a:miter lim="800000"/>
            <a:headEnd/>
            <a:tailEnd/>
          </a:ln>
        </p:spPr>
        <p:txBody>
          <a:bodyPr wrap="none" anchor="ctr"/>
          <a:lstStyle/>
          <a:p>
            <a:endParaRPr lang="en-US"/>
          </a:p>
        </p:txBody>
      </p:sp>
      <p:sp>
        <p:nvSpPr>
          <p:cNvPr id="66572" name="AutoShape 12"/>
          <p:cNvSpPr>
            <a:spLocks noChangeArrowheads="1"/>
          </p:cNvSpPr>
          <p:nvPr/>
        </p:nvSpPr>
        <p:spPr bwMode="auto">
          <a:xfrm rot="183314">
            <a:off x="3276600" y="3124200"/>
            <a:ext cx="990600" cy="457200"/>
          </a:xfrm>
          <a:custGeom>
            <a:avLst/>
            <a:gdLst>
              <a:gd name="T0" fmla="*/ 742950 w 21600"/>
              <a:gd name="T1" fmla="*/ 0 h 21600"/>
              <a:gd name="T2" fmla="*/ 0 w 21600"/>
              <a:gd name="T3" fmla="*/ 228600 h 21600"/>
              <a:gd name="T4" fmla="*/ 742950 w 21600"/>
              <a:gd name="T5" fmla="*/ 457200 h 21600"/>
              <a:gd name="T6" fmla="*/ 990600 w 21600"/>
              <a:gd name="T7" fmla="*/ 22860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tx1"/>
          </a:solidFill>
          <a:ln w="9525">
            <a:solidFill>
              <a:schemeClr val="tx1"/>
            </a:solidFill>
            <a:miter lim="800000"/>
            <a:headEnd/>
            <a:tailEnd/>
          </a:ln>
        </p:spPr>
        <p:txBody>
          <a:bodyPr wrap="none" anchor="ctr"/>
          <a:lstStyle/>
          <a:p>
            <a:endParaRPr lang="en-US"/>
          </a:p>
        </p:txBody>
      </p:sp>
      <p:sp>
        <p:nvSpPr>
          <p:cNvPr id="66573" name="AutoShape 13"/>
          <p:cNvSpPr>
            <a:spLocks noChangeArrowheads="1"/>
          </p:cNvSpPr>
          <p:nvPr/>
        </p:nvSpPr>
        <p:spPr bwMode="auto">
          <a:xfrm rot="10768384">
            <a:off x="3276600" y="4876800"/>
            <a:ext cx="990600" cy="457200"/>
          </a:xfrm>
          <a:custGeom>
            <a:avLst/>
            <a:gdLst>
              <a:gd name="T0" fmla="*/ 742950 w 21600"/>
              <a:gd name="T1" fmla="*/ 0 h 21600"/>
              <a:gd name="T2" fmla="*/ 0 w 21600"/>
              <a:gd name="T3" fmla="*/ 228600 h 21600"/>
              <a:gd name="T4" fmla="*/ 742950 w 21600"/>
              <a:gd name="T5" fmla="*/ 457200 h 21600"/>
              <a:gd name="T6" fmla="*/ 990600 w 21600"/>
              <a:gd name="T7" fmla="*/ 22860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tx1"/>
          </a:solidFill>
          <a:ln w="9525">
            <a:solidFill>
              <a:schemeClr val="tx1"/>
            </a:solidFill>
            <a:miter lim="800000"/>
            <a:headEnd/>
            <a:tailEnd/>
          </a:ln>
        </p:spPr>
        <p:txBody>
          <a:bodyPr wrap="none" anchor="ctr"/>
          <a:lstStyle/>
          <a:p>
            <a:endParaRPr lang="en-US"/>
          </a:p>
        </p:txBody>
      </p:sp>
      <p:sp>
        <p:nvSpPr>
          <p:cNvPr id="58382" name="AutoShape 14"/>
          <p:cNvSpPr>
            <a:spLocks noChangeArrowheads="1"/>
          </p:cNvSpPr>
          <p:nvPr/>
        </p:nvSpPr>
        <p:spPr bwMode="auto">
          <a:xfrm>
            <a:off x="4495800" y="4343400"/>
            <a:ext cx="1676400" cy="990600"/>
          </a:xfrm>
          <a:prstGeom prst="roundRect">
            <a:avLst>
              <a:gd name="adj" fmla="val 16667"/>
            </a:avLst>
          </a:prstGeom>
          <a:solidFill>
            <a:srgbClr val="DDDDDD"/>
          </a:solidFill>
          <a:ln w="19050">
            <a:solidFill>
              <a:schemeClr val="tx1"/>
            </a:solidFill>
            <a:round/>
            <a:headEnd/>
            <a:tailEnd/>
          </a:ln>
        </p:spPr>
        <p:txBody>
          <a:bodyPr wrap="none" anchor="ctr"/>
          <a:lstStyle/>
          <a:p>
            <a:pPr algn="ctr"/>
            <a:r>
              <a:rPr lang="ar-SA"/>
              <a:t>حدد هدفك</a:t>
            </a:r>
          </a:p>
          <a:p>
            <a:pPr algn="ctr"/>
            <a:r>
              <a:rPr lang="ar-SA"/>
              <a:t>هدف سامٍ قابل</a:t>
            </a:r>
          </a:p>
          <a:p>
            <a:pPr algn="ctr"/>
            <a:r>
              <a:rPr lang="ar-SA"/>
              <a:t> للتحقيق</a:t>
            </a:r>
            <a:endParaRPr lang="en-US"/>
          </a:p>
        </p:txBody>
      </p:sp>
      <p:sp>
        <p:nvSpPr>
          <p:cNvPr id="58383" name="AutoShape 15"/>
          <p:cNvSpPr>
            <a:spLocks noChangeArrowheads="1"/>
          </p:cNvSpPr>
          <p:nvPr/>
        </p:nvSpPr>
        <p:spPr bwMode="auto">
          <a:xfrm>
            <a:off x="1143000" y="4343400"/>
            <a:ext cx="1676400" cy="990600"/>
          </a:xfrm>
          <a:prstGeom prst="roundRect">
            <a:avLst>
              <a:gd name="adj" fmla="val 16667"/>
            </a:avLst>
          </a:prstGeom>
          <a:solidFill>
            <a:srgbClr val="DDDDDD"/>
          </a:solidFill>
          <a:ln w="19050">
            <a:solidFill>
              <a:schemeClr val="tx1"/>
            </a:solidFill>
            <a:round/>
            <a:headEnd/>
            <a:tailEnd/>
          </a:ln>
        </p:spPr>
        <p:txBody>
          <a:bodyPr wrap="none" anchor="ctr"/>
          <a:lstStyle/>
          <a:p>
            <a:pPr algn="ctr"/>
            <a:r>
              <a:rPr lang="ar-SA"/>
              <a:t>عبّر عن احلامك</a:t>
            </a:r>
          </a:p>
          <a:p>
            <a:pPr algn="ctr"/>
            <a:r>
              <a:rPr lang="ar-SA"/>
              <a:t>بالكلمات </a:t>
            </a:r>
          </a:p>
          <a:p>
            <a:pPr algn="ctr"/>
            <a:r>
              <a:rPr lang="ar-SA"/>
              <a:t>(الرؤية)</a:t>
            </a:r>
            <a:endParaRPr lang="en-US"/>
          </a:p>
        </p:txBody>
      </p:sp>
      <p:sp>
        <p:nvSpPr>
          <p:cNvPr id="66576" name="AutoShape 16"/>
          <p:cNvSpPr>
            <a:spLocks noChangeArrowheads="1"/>
          </p:cNvSpPr>
          <p:nvPr/>
        </p:nvSpPr>
        <p:spPr bwMode="auto">
          <a:xfrm>
            <a:off x="228600" y="4800600"/>
            <a:ext cx="533400" cy="1447800"/>
          </a:xfrm>
          <a:prstGeom prst="curvedRightArrow">
            <a:avLst>
              <a:gd name="adj1" fmla="val 54286"/>
              <a:gd name="adj2" fmla="val 108571"/>
              <a:gd name="adj3" fmla="val 33333"/>
            </a:avLst>
          </a:prstGeom>
          <a:solidFill>
            <a:schemeClr val="tx1"/>
          </a:solidFill>
          <a:ln w="9525">
            <a:solidFill>
              <a:schemeClr val="tx1"/>
            </a:solidFill>
            <a:miter lim="800000"/>
            <a:headEnd/>
            <a:tailEnd/>
          </a:ln>
        </p:spPr>
        <p:txBody>
          <a:bodyPr wrap="none" anchor="ctr"/>
          <a:lstStyle/>
          <a:p>
            <a:endParaRPr lang="en-US"/>
          </a:p>
        </p:txBody>
      </p:sp>
      <p:sp>
        <p:nvSpPr>
          <p:cNvPr id="58385" name="AutoShape 17"/>
          <p:cNvSpPr>
            <a:spLocks noChangeArrowheads="1"/>
          </p:cNvSpPr>
          <p:nvPr/>
        </p:nvSpPr>
        <p:spPr bwMode="auto">
          <a:xfrm>
            <a:off x="1143000" y="5791200"/>
            <a:ext cx="1676400" cy="990600"/>
          </a:xfrm>
          <a:prstGeom prst="roundRect">
            <a:avLst>
              <a:gd name="adj" fmla="val 16667"/>
            </a:avLst>
          </a:prstGeom>
          <a:solidFill>
            <a:srgbClr val="DDDDDD"/>
          </a:solidFill>
          <a:ln w="19050">
            <a:solidFill>
              <a:schemeClr val="tx1"/>
            </a:solidFill>
            <a:round/>
            <a:headEnd/>
            <a:tailEnd/>
          </a:ln>
        </p:spPr>
        <p:txBody>
          <a:bodyPr wrap="none" anchor="ctr"/>
          <a:lstStyle/>
          <a:p>
            <a:pPr algn="ctr"/>
            <a:r>
              <a:rPr lang="ar-SA"/>
              <a:t>حول الكلمات الى </a:t>
            </a:r>
          </a:p>
          <a:p>
            <a:pPr algn="ctr"/>
            <a:r>
              <a:rPr lang="ar-SA"/>
              <a:t>حقائق وارقام</a:t>
            </a:r>
            <a:endParaRPr lang="en-US"/>
          </a:p>
        </p:txBody>
      </p:sp>
      <p:sp>
        <p:nvSpPr>
          <p:cNvPr id="58386" name="AutoShape 18"/>
          <p:cNvSpPr>
            <a:spLocks noChangeArrowheads="1"/>
          </p:cNvSpPr>
          <p:nvPr/>
        </p:nvSpPr>
        <p:spPr bwMode="auto">
          <a:xfrm>
            <a:off x="4419600" y="5715000"/>
            <a:ext cx="1676400" cy="990600"/>
          </a:xfrm>
          <a:prstGeom prst="roundRect">
            <a:avLst>
              <a:gd name="adj" fmla="val 16667"/>
            </a:avLst>
          </a:prstGeom>
          <a:solidFill>
            <a:srgbClr val="DDDDDD"/>
          </a:solidFill>
          <a:ln w="19050">
            <a:solidFill>
              <a:schemeClr val="tx1"/>
            </a:solidFill>
            <a:round/>
            <a:headEnd/>
            <a:tailEnd/>
          </a:ln>
        </p:spPr>
        <p:txBody>
          <a:bodyPr wrap="none" anchor="ctr"/>
          <a:lstStyle/>
          <a:p>
            <a:pPr algn="ctr"/>
            <a:r>
              <a:rPr lang="ar-SA"/>
              <a:t>ضع المبادئ والقيم </a:t>
            </a:r>
          </a:p>
          <a:p>
            <a:pPr algn="ctr"/>
            <a:r>
              <a:rPr lang="ar-SA"/>
              <a:t>في صيغة محدودة</a:t>
            </a:r>
          </a:p>
          <a:p>
            <a:pPr algn="ctr"/>
            <a:r>
              <a:rPr lang="ar-SA"/>
              <a:t>(الرسالة) </a:t>
            </a:r>
            <a:endParaRPr lang="en-US"/>
          </a:p>
        </p:txBody>
      </p:sp>
      <p:sp>
        <p:nvSpPr>
          <p:cNvPr id="66579" name="AutoShape 19"/>
          <p:cNvSpPr>
            <a:spLocks noChangeArrowheads="1"/>
          </p:cNvSpPr>
          <p:nvPr/>
        </p:nvSpPr>
        <p:spPr bwMode="auto">
          <a:xfrm rot="183314">
            <a:off x="3276600" y="6019800"/>
            <a:ext cx="990600" cy="457200"/>
          </a:xfrm>
          <a:custGeom>
            <a:avLst/>
            <a:gdLst>
              <a:gd name="T0" fmla="*/ 742950 w 21600"/>
              <a:gd name="T1" fmla="*/ 0 h 21600"/>
              <a:gd name="T2" fmla="*/ 0 w 21600"/>
              <a:gd name="T3" fmla="*/ 228600 h 21600"/>
              <a:gd name="T4" fmla="*/ 742950 w 21600"/>
              <a:gd name="T5" fmla="*/ 457200 h 21600"/>
              <a:gd name="T6" fmla="*/ 990600 w 21600"/>
              <a:gd name="T7" fmla="*/ 22860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tx1"/>
          </a:solidFill>
          <a:ln w="9525">
            <a:solidFill>
              <a:schemeClr val="tx1"/>
            </a:solidFill>
            <a:miter lim="800000"/>
            <a:headEnd/>
            <a:tailEnd/>
          </a:ln>
        </p:spPr>
        <p:txBody>
          <a:bodyPr wrap="none" anchor="ctr"/>
          <a:lstStyle/>
          <a:p>
            <a:endParaRPr lang="en-US"/>
          </a:p>
        </p:txBody>
      </p:sp>
      <p:sp>
        <p:nvSpPr>
          <p:cNvPr id="66580" name="AutoShape 20"/>
          <p:cNvSpPr>
            <a:spLocks noChangeArrowheads="1"/>
          </p:cNvSpPr>
          <p:nvPr/>
        </p:nvSpPr>
        <p:spPr bwMode="auto">
          <a:xfrm>
            <a:off x="6248400" y="6096000"/>
            <a:ext cx="609600" cy="1752600"/>
          </a:xfrm>
          <a:prstGeom prst="curvedLeftArrow">
            <a:avLst>
              <a:gd name="adj1" fmla="val 57500"/>
              <a:gd name="adj2" fmla="val 115000"/>
              <a:gd name="adj3" fmla="val 33333"/>
            </a:avLst>
          </a:prstGeom>
          <a:solidFill>
            <a:schemeClr val="tx1"/>
          </a:solidFill>
          <a:ln w="9525">
            <a:solidFill>
              <a:schemeClr val="tx1"/>
            </a:solidFill>
            <a:miter lim="800000"/>
            <a:headEnd/>
            <a:tailEnd/>
          </a:ln>
        </p:spPr>
        <p:txBody>
          <a:bodyPr wrap="none" anchor="ctr"/>
          <a:lstStyle/>
          <a:p>
            <a:endParaRPr lang="en-US"/>
          </a:p>
        </p:txBody>
      </p:sp>
      <p:sp>
        <p:nvSpPr>
          <p:cNvPr id="58389" name="AutoShape 21"/>
          <p:cNvSpPr>
            <a:spLocks noChangeArrowheads="1"/>
          </p:cNvSpPr>
          <p:nvPr/>
        </p:nvSpPr>
        <p:spPr bwMode="auto">
          <a:xfrm>
            <a:off x="1676400" y="7010400"/>
            <a:ext cx="4114800" cy="990600"/>
          </a:xfrm>
          <a:prstGeom prst="roundRect">
            <a:avLst>
              <a:gd name="adj" fmla="val 16667"/>
            </a:avLst>
          </a:prstGeom>
          <a:solidFill>
            <a:srgbClr val="DDDDDD"/>
          </a:solidFill>
          <a:ln w="19050">
            <a:solidFill>
              <a:schemeClr val="tx1"/>
            </a:solidFill>
            <a:round/>
            <a:headEnd/>
            <a:tailEnd/>
          </a:ln>
        </p:spPr>
        <p:txBody>
          <a:bodyPr wrap="none" anchor="ctr"/>
          <a:lstStyle/>
          <a:p>
            <a:pPr algn="ctr"/>
            <a:r>
              <a:rPr lang="ar-SA"/>
              <a:t>عمم القيم والمفاهيم على افراد المؤسسة</a:t>
            </a:r>
          </a:p>
          <a:p>
            <a:pPr algn="ctr"/>
            <a:r>
              <a:rPr lang="ar-SA"/>
              <a:t>وتأكد من التزامهم بها شعاراً وممارسةً . </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6565"/>
                                        </p:tgtEl>
                                        <p:attrNameLst>
                                          <p:attrName>style.visibility</p:attrName>
                                        </p:attrNameLst>
                                      </p:cBhvr>
                                      <p:to>
                                        <p:strVal val="visible"/>
                                      </p:to>
                                    </p:set>
                                    <p:anim calcmode="lin" valueType="num">
                                      <p:cBhvr additive="base">
                                        <p:cTn id="7" dur="500" fill="hold"/>
                                        <p:tgtEl>
                                          <p:spTgt spid="66565"/>
                                        </p:tgtEl>
                                        <p:attrNameLst>
                                          <p:attrName>ppt_x</p:attrName>
                                        </p:attrNameLst>
                                      </p:cBhvr>
                                      <p:tavLst>
                                        <p:tav tm="0">
                                          <p:val>
                                            <p:strVal val="0-#ppt_w/2"/>
                                          </p:val>
                                        </p:tav>
                                        <p:tav tm="100000">
                                          <p:val>
                                            <p:strVal val="#ppt_x"/>
                                          </p:val>
                                        </p:tav>
                                      </p:tavLst>
                                    </p:anim>
                                    <p:anim calcmode="lin" valueType="num">
                                      <p:cBhvr additive="base">
                                        <p:cTn id="8" dur="500" fill="hold"/>
                                        <p:tgtEl>
                                          <p:spTgt spid="6656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6566"/>
                                        </p:tgtEl>
                                        <p:attrNameLst>
                                          <p:attrName>style.visibility</p:attrName>
                                        </p:attrNameLst>
                                      </p:cBhvr>
                                      <p:to>
                                        <p:strVal val="visible"/>
                                      </p:to>
                                    </p:set>
                                    <p:anim calcmode="lin" valueType="num">
                                      <p:cBhvr additive="base">
                                        <p:cTn id="13" dur="500" fill="hold"/>
                                        <p:tgtEl>
                                          <p:spTgt spid="66566"/>
                                        </p:tgtEl>
                                        <p:attrNameLst>
                                          <p:attrName>ppt_x</p:attrName>
                                        </p:attrNameLst>
                                      </p:cBhvr>
                                      <p:tavLst>
                                        <p:tav tm="0">
                                          <p:val>
                                            <p:strVal val="0-#ppt_w/2"/>
                                          </p:val>
                                        </p:tav>
                                        <p:tav tm="100000">
                                          <p:val>
                                            <p:strVal val="#ppt_x"/>
                                          </p:val>
                                        </p:tav>
                                      </p:tavLst>
                                    </p:anim>
                                    <p:anim calcmode="lin" valueType="num">
                                      <p:cBhvr additive="base">
                                        <p:cTn id="14" dur="500" fill="hold"/>
                                        <p:tgtEl>
                                          <p:spTgt spid="6656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6572"/>
                                        </p:tgtEl>
                                        <p:attrNameLst>
                                          <p:attrName>style.visibility</p:attrName>
                                        </p:attrNameLst>
                                      </p:cBhvr>
                                      <p:to>
                                        <p:strVal val="visible"/>
                                      </p:to>
                                    </p:set>
                                    <p:anim calcmode="lin" valueType="num">
                                      <p:cBhvr additive="base">
                                        <p:cTn id="19" dur="500" fill="hold"/>
                                        <p:tgtEl>
                                          <p:spTgt spid="66572"/>
                                        </p:tgtEl>
                                        <p:attrNameLst>
                                          <p:attrName>ppt_x</p:attrName>
                                        </p:attrNameLst>
                                      </p:cBhvr>
                                      <p:tavLst>
                                        <p:tav tm="0">
                                          <p:val>
                                            <p:strVal val="0-#ppt_w/2"/>
                                          </p:val>
                                        </p:tav>
                                        <p:tav tm="100000">
                                          <p:val>
                                            <p:strVal val="#ppt_x"/>
                                          </p:val>
                                        </p:tav>
                                      </p:tavLst>
                                    </p:anim>
                                    <p:anim calcmode="lin" valueType="num">
                                      <p:cBhvr additive="base">
                                        <p:cTn id="20" dur="500" fill="hold"/>
                                        <p:tgtEl>
                                          <p:spTgt spid="6657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6570"/>
                                        </p:tgtEl>
                                        <p:attrNameLst>
                                          <p:attrName>style.visibility</p:attrName>
                                        </p:attrNameLst>
                                      </p:cBhvr>
                                      <p:to>
                                        <p:strVal val="visible"/>
                                      </p:to>
                                    </p:set>
                                    <p:anim calcmode="lin" valueType="num">
                                      <p:cBhvr additive="base">
                                        <p:cTn id="25" dur="500" fill="hold"/>
                                        <p:tgtEl>
                                          <p:spTgt spid="66570"/>
                                        </p:tgtEl>
                                        <p:attrNameLst>
                                          <p:attrName>ppt_x</p:attrName>
                                        </p:attrNameLst>
                                      </p:cBhvr>
                                      <p:tavLst>
                                        <p:tav tm="0">
                                          <p:val>
                                            <p:strVal val="0-#ppt_w/2"/>
                                          </p:val>
                                        </p:tav>
                                        <p:tav tm="100000">
                                          <p:val>
                                            <p:strVal val="#ppt_x"/>
                                          </p:val>
                                        </p:tav>
                                      </p:tavLst>
                                    </p:anim>
                                    <p:anim calcmode="lin" valueType="num">
                                      <p:cBhvr additive="base">
                                        <p:cTn id="26" dur="500" fill="hold"/>
                                        <p:tgtEl>
                                          <p:spTgt spid="6657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6573"/>
                                        </p:tgtEl>
                                        <p:attrNameLst>
                                          <p:attrName>style.visibility</p:attrName>
                                        </p:attrNameLst>
                                      </p:cBhvr>
                                      <p:to>
                                        <p:strVal val="visible"/>
                                      </p:to>
                                    </p:set>
                                    <p:anim calcmode="lin" valueType="num">
                                      <p:cBhvr additive="base">
                                        <p:cTn id="31" dur="500" fill="hold"/>
                                        <p:tgtEl>
                                          <p:spTgt spid="66573"/>
                                        </p:tgtEl>
                                        <p:attrNameLst>
                                          <p:attrName>ppt_x</p:attrName>
                                        </p:attrNameLst>
                                      </p:cBhvr>
                                      <p:tavLst>
                                        <p:tav tm="0">
                                          <p:val>
                                            <p:strVal val="0-#ppt_w/2"/>
                                          </p:val>
                                        </p:tav>
                                        <p:tav tm="100000">
                                          <p:val>
                                            <p:strVal val="#ppt_x"/>
                                          </p:val>
                                        </p:tav>
                                      </p:tavLst>
                                    </p:anim>
                                    <p:anim calcmode="lin" valueType="num">
                                      <p:cBhvr additive="base">
                                        <p:cTn id="32" dur="500" fill="hold"/>
                                        <p:tgtEl>
                                          <p:spTgt spid="66573"/>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66576"/>
                                        </p:tgtEl>
                                        <p:attrNameLst>
                                          <p:attrName>style.visibility</p:attrName>
                                        </p:attrNameLst>
                                      </p:cBhvr>
                                      <p:to>
                                        <p:strVal val="visible"/>
                                      </p:to>
                                    </p:set>
                                    <p:anim calcmode="lin" valueType="num">
                                      <p:cBhvr additive="base">
                                        <p:cTn id="37" dur="500" fill="hold"/>
                                        <p:tgtEl>
                                          <p:spTgt spid="66576"/>
                                        </p:tgtEl>
                                        <p:attrNameLst>
                                          <p:attrName>ppt_x</p:attrName>
                                        </p:attrNameLst>
                                      </p:cBhvr>
                                      <p:tavLst>
                                        <p:tav tm="0">
                                          <p:val>
                                            <p:strVal val="0-#ppt_w/2"/>
                                          </p:val>
                                        </p:tav>
                                        <p:tav tm="100000">
                                          <p:val>
                                            <p:strVal val="#ppt_x"/>
                                          </p:val>
                                        </p:tav>
                                      </p:tavLst>
                                    </p:anim>
                                    <p:anim calcmode="lin" valueType="num">
                                      <p:cBhvr additive="base">
                                        <p:cTn id="38" dur="500" fill="hold"/>
                                        <p:tgtEl>
                                          <p:spTgt spid="66576"/>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66579"/>
                                        </p:tgtEl>
                                        <p:attrNameLst>
                                          <p:attrName>style.visibility</p:attrName>
                                        </p:attrNameLst>
                                      </p:cBhvr>
                                      <p:to>
                                        <p:strVal val="visible"/>
                                      </p:to>
                                    </p:set>
                                    <p:anim calcmode="lin" valueType="num">
                                      <p:cBhvr additive="base">
                                        <p:cTn id="43" dur="500" fill="hold"/>
                                        <p:tgtEl>
                                          <p:spTgt spid="66579"/>
                                        </p:tgtEl>
                                        <p:attrNameLst>
                                          <p:attrName>ppt_x</p:attrName>
                                        </p:attrNameLst>
                                      </p:cBhvr>
                                      <p:tavLst>
                                        <p:tav tm="0">
                                          <p:val>
                                            <p:strVal val="0-#ppt_w/2"/>
                                          </p:val>
                                        </p:tav>
                                        <p:tav tm="100000">
                                          <p:val>
                                            <p:strVal val="#ppt_x"/>
                                          </p:val>
                                        </p:tav>
                                      </p:tavLst>
                                    </p:anim>
                                    <p:anim calcmode="lin" valueType="num">
                                      <p:cBhvr additive="base">
                                        <p:cTn id="44" dur="500" fill="hold"/>
                                        <p:tgtEl>
                                          <p:spTgt spid="66579"/>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4" presetClass="entr" presetSubtype="10" fill="hold" grpId="0" nodeType="clickEffect">
                                  <p:stCondLst>
                                    <p:cond delay="0"/>
                                  </p:stCondLst>
                                  <p:childTnLst>
                                    <p:set>
                                      <p:cBhvr>
                                        <p:cTn id="48" dur="1" fill="hold">
                                          <p:stCondLst>
                                            <p:cond delay="0"/>
                                          </p:stCondLst>
                                        </p:cTn>
                                        <p:tgtEl>
                                          <p:spTgt spid="66580"/>
                                        </p:tgtEl>
                                        <p:attrNameLst>
                                          <p:attrName>style.visibility</p:attrName>
                                        </p:attrNameLst>
                                      </p:cBhvr>
                                      <p:to>
                                        <p:strVal val="visible"/>
                                      </p:to>
                                    </p:set>
                                    <p:animEffect transition="in" filter="randombar(horizontal)">
                                      <p:cBhvr>
                                        <p:cTn id="49" dur="500"/>
                                        <p:tgtEl>
                                          <p:spTgt spid="66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5" grpId="0" animBg="1"/>
      <p:bldP spid="66566" grpId="0" animBg="1"/>
      <p:bldP spid="66570" grpId="0" animBg="1"/>
      <p:bldP spid="66572" grpId="0" animBg="1"/>
      <p:bldP spid="66573" grpId="0" animBg="1"/>
      <p:bldP spid="66576" grpId="0" animBg="1"/>
      <p:bldP spid="66579" grpId="0" animBg="1"/>
      <p:bldP spid="66580"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عنصر نائب لرقم الشريحة 4"/>
          <p:cNvSpPr>
            <a:spLocks noGrp="1"/>
          </p:cNvSpPr>
          <p:nvPr>
            <p:ph type="sldNum" sz="quarter" idx="12"/>
          </p:nvPr>
        </p:nvSpPr>
        <p:spPr>
          <a:noFill/>
        </p:spPr>
        <p:txBody>
          <a:bodyPr/>
          <a:lstStyle/>
          <a:p>
            <a:fld id="{00F2673F-2552-44B2-A72D-3FB14731324E}" type="slidenum">
              <a:rPr lang="ar-SA"/>
              <a:pPr/>
              <a:t>57</a:t>
            </a:fld>
            <a:endParaRPr lang="en-US"/>
          </a:p>
        </p:txBody>
      </p:sp>
      <p:sp>
        <p:nvSpPr>
          <p:cNvPr id="59395" name="Rectangle 2"/>
          <p:cNvSpPr>
            <a:spLocks noGrp="1" noChangeArrowheads="1"/>
          </p:cNvSpPr>
          <p:nvPr>
            <p:ph type="title"/>
          </p:nvPr>
        </p:nvSpPr>
        <p:spPr>
          <a:xfrm>
            <a:off x="514350" y="304800"/>
            <a:ext cx="5829300" cy="635000"/>
          </a:xfrm>
        </p:spPr>
        <p:txBody>
          <a:bodyPr/>
          <a:lstStyle/>
          <a:p>
            <a:pPr eaLnBrk="1" hangingPunct="1"/>
            <a:r>
              <a:rPr lang="ar-SA" sz="3200" smtClean="0">
                <a:cs typeface="Andalus" pitchFamily="2" charset="-78"/>
              </a:rPr>
              <a:t>القيادة الناجحة </a:t>
            </a:r>
            <a:endParaRPr lang="en-US" sz="3200" smtClean="0">
              <a:cs typeface="Andalus" pitchFamily="2" charset="-78"/>
            </a:endParaRPr>
          </a:p>
        </p:txBody>
      </p:sp>
      <p:sp>
        <p:nvSpPr>
          <p:cNvPr id="59396" name="AutoShape 3"/>
          <p:cNvSpPr>
            <a:spLocks noChangeArrowheads="1"/>
          </p:cNvSpPr>
          <p:nvPr/>
        </p:nvSpPr>
        <p:spPr bwMode="auto">
          <a:xfrm>
            <a:off x="1981200" y="2743200"/>
            <a:ext cx="2971800" cy="1981200"/>
          </a:xfrm>
          <a:prstGeom prst="bevel">
            <a:avLst>
              <a:gd name="adj" fmla="val 12500"/>
            </a:avLst>
          </a:prstGeom>
          <a:gradFill rotWithShape="0">
            <a:gsLst>
              <a:gs pos="0">
                <a:schemeClr val="folHlink"/>
              </a:gs>
              <a:gs pos="100000">
                <a:schemeClr val="bg1"/>
              </a:gs>
            </a:gsLst>
            <a:path path="rect">
              <a:fillToRect r="100000" b="100000"/>
            </a:path>
          </a:gradFill>
          <a:ln w="9525">
            <a:solidFill>
              <a:schemeClr val="tx1"/>
            </a:solidFill>
            <a:miter lim="800000"/>
            <a:headEnd/>
            <a:tailEnd/>
          </a:ln>
        </p:spPr>
        <p:txBody>
          <a:bodyPr wrap="none" anchor="ctr"/>
          <a:lstStyle/>
          <a:p>
            <a:pPr algn="ctr"/>
            <a:r>
              <a:rPr lang="ar-SA" sz="2400" b="1">
                <a:cs typeface="Andalus" pitchFamily="2" charset="-78"/>
              </a:rPr>
              <a:t>القيادة الناجحة </a:t>
            </a:r>
            <a:endParaRPr lang="en-US" sz="2400" b="1">
              <a:cs typeface="Andalus" pitchFamily="2" charset="-78"/>
            </a:endParaRPr>
          </a:p>
        </p:txBody>
      </p:sp>
      <p:sp>
        <p:nvSpPr>
          <p:cNvPr id="59397" name="AutoShape 4"/>
          <p:cNvSpPr>
            <a:spLocks noChangeArrowheads="1"/>
          </p:cNvSpPr>
          <p:nvPr/>
        </p:nvSpPr>
        <p:spPr bwMode="auto">
          <a:xfrm>
            <a:off x="3962400" y="1600200"/>
            <a:ext cx="2057400" cy="1447800"/>
          </a:xfrm>
          <a:custGeom>
            <a:avLst/>
            <a:gdLst>
              <a:gd name="T0" fmla="*/ 1028700 w 21600"/>
              <a:gd name="T1" fmla="*/ 0 h 21600"/>
              <a:gd name="T2" fmla="*/ 301276 w 21600"/>
              <a:gd name="T3" fmla="*/ 212009 h 21600"/>
              <a:gd name="T4" fmla="*/ 0 w 21600"/>
              <a:gd name="T5" fmla="*/ 723900 h 21600"/>
              <a:gd name="T6" fmla="*/ 301276 w 21600"/>
              <a:gd name="T7" fmla="*/ 1235791 h 21600"/>
              <a:gd name="T8" fmla="*/ 1028700 w 21600"/>
              <a:gd name="T9" fmla="*/ 1447800 h 21600"/>
              <a:gd name="T10" fmla="*/ 1756124 w 21600"/>
              <a:gd name="T11" fmla="*/ 1235791 h 21600"/>
              <a:gd name="T12" fmla="*/ 2057400 w 21600"/>
              <a:gd name="T13" fmla="*/ 723900 h 21600"/>
              <a:gd name="T14" fmla="*/ 1756124 w 21600"/>
              <a:gd name="T15" fmla="*/ 212009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330" y="10800"/>
                </a:moveTo>
                <a:cubicBezTo>
                  <a:pt x="1330" y="16030"/>
                  <a:pt x="5570" y="20270"/>
                  <a:pt x="10800" y="20270"/>
                </a:cubicBezTo>
                <a:cubicBezTo>
                  <a:pt x="16030" y="20270"/>
                  <a:pt x="20270" y="16030"/>
                  <a:pt x="20270" y="10800"/>
                </a:cubicBezTo>
                <a:cubicBezTo>
                  <a:pt x="20270" y="5570"/>
                  <a:pt x="16030" y="1330"/>
                  <a:pt x="10800" y="1330"/>
                </a:cubicBezTo>
                <a:cubicBezTo>
                  <a:pt x="5570" y="1330"/>
                  <a:pt x="1330" y="5570"/>
                  <a:pt x="1330" y="10800"/>
                </a:cubicBezTo>
                <a:close/>
              </a:path>
            </a:pathLst>
          </a:custGeom>
          <a:solidFill>
            <a:srgbClr val="FFFF99"/>
          </a:solidFill>
          <a:ln w="9525" cap="rnd">
            <a:solidFill>
              <a:srgbClr val="000099"/>
            </a:solidFill>
            <a:prstDash val="sysDot"/>
            <a:round/>
            <a:headEnd/>
            <a:tailEnd/>
          </a:ln>
        </p:spPr>
        <p:txBody>
          <a:bodyPr wrap="none" anchor="ctr"/>
          <a:lstStyle/>
          <a:p>
            <a:pPr algn="ctr"/>
            <a:r>
              <a:rPr lang="ar-SA" b="1"/>
              <a:t>رؤية </a:t>
            </a:r>
            <a:r>
              <a:rPr lang="ar-SA"/>
              <a:t> مستقبلية</a:t>
            </a:r>
          </a:p>
          <a:p>
            <a:pPr algn="ctr"/>
            <a:r>
              <a:rPr lang="ar-SA"/>
              <a:t>واضحة</a:t>
            </a:r>
            <a:endParaRPr lang="en-US"/>
          </a:p>
        </p:txBody>
      </p:sp>
      <p:sp>
        <p:nvSpPr>
          <p:cNvPr id="59398" name="AutoShape 5"/>
          <p:cNvSpPr>
            <a:spLocks noChangeArrowheads="1"/>
          </p:cNvSpPr>
          <p:nvPr/>
        </p:nvSpPr>
        <p:spPr bwMode="auto">
          <a:xfrm>
            <a:off x="4495800" y="2819400"/>
            <a:ext cx="2209800" cy="1676400"/>
          </a:xfrm>
          <a:custGeom>
            <a:avLst/>
            <a:gdLst>
              <a:gd name="T0" fmla="*/ 1104900 w 21600"/>
              <a:gd name="T1" fmla="*/ 0 h 21600"/>
              <a:gd name="T2" fmla="*/ 323592 w 21600"/>
              <a:gd name="T3" fmla="*/ 245484 h 21600"/>
              <a:gd name="T4" fmla="*/ 0 w 21600"/>
              <a:gd name="T5" fmla="*/ 838200 h 21600"/>
              <a:gd name="T6" fmla="*/ 323592 w 21600"/>
              <a:gd name="T7" fmla="*/ 1430916 h 21600"/>
              <a:gd name="T8" fmla="*/ 1104900 w 21600"/>
              <a:gd name="T9" fmla="*/ 1676400 h 21600"/>
              <a:gd name="T10" fmla="*/ 1886208 w 21600"/>
              <a:gd name="T11" fmla="*/ 1430916 h 21600"/>
              <a:gd name="T12" fmla="*/ 2209800 w 21600"/>
              <a:gd name="T13" fmla="*/ 838200 h 21600"/>
              <a:gd name="T14" fmla="*/ 1886208 w 21600"/>
              <a:gd name="T15" fmla="*/ 245484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350" y="10800"/>
                </a:moveTo>
                <a:cubicBezTo>
                  <a:pt x="1350" y="16019"/>
                  <a:pt x="5581" y="20250"/>
                  <a:pt x="10800" y="20250"/>
                </a:cubicBezTo>
                <a:cubicBezTo>
                  <a:pt x="16019" y="20250"/>
                  <a:pt x="20250" y="16019"/>
                  <a:pt x="20250" y="10800"/>
                </a:cubicBezTo>
                <a:cubicBezTo>
                  <a:pt x="20250" y="5581"/>
                  <a:pt x="16019" y="1350"/>
                  <a:pt x="10800" y="1350"/>
                </a:cubicBezTo>
                <a:cubicBezTo>
                  <a:pt x="5581" y="1350"/>
                  <a:pt x="1350" y="5581"/>
                  <a:pt x="1350" y="10800"/>
                </a:cubicBezTo>
                <a:close/>
              </a:path>
            </a:pathLst>
          </a:custGeom>
          <a:solidFill>
            <a:srgbClr val="FFFF99"/>
          </a:solidFill>
          <a:ln w="9525" cap="rnd">
            <a:solidFill>
              <a:srgbClr val="000099"/>
            </a:solidFill>
            <a:prstDash val="sysDot"/>
            <a:round/>
            <a:headEnd/>
            <a:tailEnd/>
          </a:ln>
        </p:spPr>
        <p:txBody>
          <a:bodyPr wrap="none" anchor="ctr"/>
          <a:lstStyle/>
          <a:p>
            <a:pPr algn="ctr"/>
            <a:r>
              <a:rPr lang="ar-SA"/>
              <a:t>قدرة متميزة</a:t>
            </a:r>
          </a:p>
          <a:p>
            <a:pPr algn="ctr"/>
            <a:r>
              <a:rPr lang="ar-SA"/>
              <a:t>على </a:t>
            </a:r>
            <a:r>
              <a:rPr lang="ar-SA" b="1"/>
              <a:t>التغيير</a:t>
            </a:r>
            <a:endParaRPr lang="en-US" b="1"/>
          </a:p>
        </p:txBody>
      </p:sp>
      <p:sp>
        <p:nvSpPr>
          <p:cNvPr id="59399" name="AutoShape 6"/>
          <p:cNvSpPr>
            <a:spLocks noChangeArrowheads="1"/>
          </p:cNvSpPr>
          <p:nvPr/>
        </p:nvSpPr>
        <p:spPr bwMode="auto">
          <a:xfrm>
            <a:off x="2514600" y="1066800"/>
            <a:ext cx="1752600" cy="1905000"/>
          </a:xfrm>
          <a:custGeom>
            <a:avLst/>
            <a:gdLst>
              <a:gd name="T0" fmla="*/ 876300 w 21600"/>
              <a:gd name="T1" fmla="*/ 0 h 21600"/>
              <a:gd name="T2" fmla="*/ 256642 w 21600"/>
              <a:gd name="T3" fmla="*/ 278959 h 21600"/>
              <a:gd name="T4" fmla="*/ 0 w 21600"/>
              <a:gd name="T5" fmla="*/ 952500 h 21600"/>
              <a:gd name="T6" fmla="*/ 256642 w 21600"/>
              <a:gd name="T7" fmla="*/ 1626041 h 21600"/>
              <a:gd name="T8" fmla="*/ 876300 w 21600"/>
              <a:gd name="T9" fmla="*/ 1905000 h 21600"/>
              <a:gd name="T10" fmla="*/ 1495958 w 21600"/>
              <a:gd name="T11" fmla="*/ 1626041 h 21600"/>
              <a:gd name="T12" fmla="*/ 1752600 w 21600"/>
              <a:gd name="T13" fmla="*/ 952500 h 21600"/>
              <a:gd name="T14" fmla="*/ 1495958 w 21600"/>
              <a:gd name="T15" fmla="*/ 278959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80" y="10800"/>
                </a:moveTo>
                <a:cubicBezTo>
                  <a:pt x="1780" y="15782"/>
                  <a:pt x="5818" y="19820"/>
                  <a:pt x="10800" y="19820"/>
                </a:cubicBezTo>
                <a:cubicBezTo>
                  <a:pt x="15782" y="19820"/>
                  <a:pt x="19820" y="15782"/>
                  <a:pt x="19820" y="10800"/>
                </a:cubicBezTo>
                <a:cubicBezTo>
                  <a:pt x="19820" y="5818"/>
                  <a:pt x="15782" y="1780"/>
                  <a:pt x="10800" y="1780"/>
                </a:cubicBezTo>
                <a:cubicBezTo>
                  <a:pt x="5818" y="1780"/>
                  <a:pt x="1780" y="5818"/>
                  <a:pt x="1780" y="10800"/>
                </a:cubicBezTo>
                <a:close/>
              </a:path>
            </a:pathLst>
          </a:custGeom>
          <a:solidFill>
            <a:srgbClr val="FFFF99"/>
          </a:solidFill>
          <a:ln w="9525" cap="rnd">
            <a:solidFill>
              <a:srgbClr val="000099"/>
            </a:solidFill>
            <a:prstDash val="sysDot"/>
            <a:round/>
            <a:headEnd/>
            <a:tailEnd/>
          </a:ln>
        </p:spPr>
        <p:txBody>
          <a:bodyPr wrap="none" anchor="ctr"/>
          <a:lstStyle/>
          <a:p>
            <a:pPr algn="ctr"/>
            <a:r>
              <a:rPr lang="ar-SA" b="1"/>
              <a:t>رسالة</a:t>
            </a:r>
            <a:r>
              <a:rPr lang="ar-SA"/>
              <a:t> سامية</a:t>
            </a:r>
          </a:p>
          <a:p>
            <a:pPr algn="ctr"/>
            <a:r>
              <a:rPr lang="ar-SA"/>
              <a:t>وقيم عالية</a:t>
            </a:r>
            <a:endParaRPr lang="en-US"/>
          </a:p>
        </p:txBody>
      </p:sp>
      <p:sp>
        <p:nvSpPr>
          <p:cNvPr id="59400" name="AutoShape 7"/>
          <p:cNvSpPr>
            <a:spLocks noChangeArrowheads="1"/>
          </p:cNvSpPr>
          <p:nvPr/>
        </p:nvSpPr>
        <p:spPr bwMode="auto">
          <a:xfrm>
            <a:off x="609600" y="1752600"/>
            <a:ext cx="2133600" cy="1447800"/>
          </a:xfrm>
          <a:custGeom>
            <a:avLst/>
            <a:gdLst>
              <a:gd name="T0" fmla="*/ 1066800 w 21600"/>
              <a:gd name="T1" fmla="*/ 0 h 21600"/>
              <a:gd name="T2" fmla="*/ 312434 w 21600"/>
              <a:gd name="T3" fmla="*/ 212009 h 21600"/>
              <a:gd name="T4" fmla="*/ 0 w 21600"/>
              <a:gd name="T5" fmla="*/ 723900 h 21600"/>
              <a:gd name="T6" fmla="*/ 312434 w 21600"/>
              <a:gd name="T7" fmla="*/ 1235791 h 21600"/>
              <a:gd name="T8" fmla="*/ 1066800 w 21600"/>
              <a:gd name="T9" fmla="*/ 1447800 h 21600"/>
              <a:gd name="T10" fmla="*/ 1821166 w 21600"/>
              <a:gd name="T11" fmla="*/ 1235791 h 21600"/>
              <a:gd name="T12" fmla="*/ 2133600 w 21600"/>
              <a:gd name="T13" fmla="*/ 723900 h 21600"/>
              <a:gd name="T14" fmla="*/ 1821166 w 21600"/>
              <a:gd name="T15" fmla="*/ 212009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330" y="10800"/>
                </a:moveTo>
                <a:cubicBezTo>
                  <a:pt x="1330" y="16030"/>
                  <a:pt x="5570" y="20270"/>
                  <a:pt x="10800" y="20270"/>
                </a:cubicBezTo>
                <a:cubicBezTo>
                  <a:pt x="16030" y="20270"/>
                  <a:pt x="20270" y="16030"/>
                  <a:pt x="20270" y="10800"/>
                </a:cubicBezTo>
                <a:cubicBezTo>
                  <a:pt x="20270" y="5570"/>
                  <a:pt x="16030" y="1330"/>
                  <a:pt x="10800" y="1330"/>
                </a:cubicBezTo>
                <a:cubicBezTo>
                  <a:pt x="5570" y="1330"/>
                  <a:pt x="1330" y="5570"/>
                  <a:pt x="1330" y="10800"/>
                </a:cubicBezTo>
                <a:close/>
              </a:path>
            </a:pathLst>
          </a:custGeom>
          <a:solidFill>
            <a:srgbClr val="FFFF99"/>
          </a:solidFill>
          <a:ln w="9525" cap="rnd">
            <a:solidFill>
              <a:srgbClr val="000099"/>
            </a:solidFill>
            <a:prstDash val="sysDot"/>
            <a:round/>
            <a:headEnd/>
            <a:tailEnd/>
          </a:ln>
        </p:spPr>
        <p:txBody>
          <a:bodyPr wrap="none" anchor="ctr"/>
          <a:lstStyle/>
          <a:p>
            <a:pPr algn="ctr"/>
            <a:r>
              <a:rPr lang="ar-SA"/>
              <a:t>منهجية سليمة</a:t>
            </a:r>
          </a:p>
          <a:p>
            <a:pPr algn="ctr"/>
            <a:r>
              <a:rPr lang="ar-SA" b="1"/>
              <a:t> للتفكير</a:t>
            </a:r>
            <a:r>
              <a:rPr lang="ar-SA"/>
              <a:t> الابداعي</a:t>
            </a:r>
            <a:endParaRPr lang="en-US"/>
          </a:p>
        </p:txBody>
      </p:sp>
      <p:sp>
        <p:nvSpPr>
          <p:cNvPr id="59401" name="AutoShape 8"/>
          <p:cNvSpPr>
            <a:spLocks noChangeArrowheads="1"/>
          </p:cNvSpPr>
          <p:nvPr/>
        </p:nvSpPr>
        <p:spPr bwMode="auto">
          <a:xfrm>
            <a:off x="0" y="3048000"/>
            <a:ext cx="2133600" cy="1676400"/>
          </a:xfrm>
          <a:custGeom>
            <a:avLst/>
            <a:gdLst>
              <a:gd name="T0" fmla="*/ 1066800 w 21600"/>
              <a:gd name="T1" fmla="*/ 0 h 21600"/>
              <a:gd name="T2" fmla="*/ 312434 w 21600"/>
              <a:gd name="T3" fmla="*/ 245484 h 21600"/>
              <a:gd name="T4" fmla="*/ 0 w 21600"/>
              <a:gd name="T5" fmla="*/ 838200 h 21600"/>
              <a:gd name="T6" fmla="*/ 312434 w 21600"/>
              <a:gd name="T7" fmla="*/ 1430916 h 21600"/>
              <a:gd name="T8" fmla="*/ 1066800 w 21600"/>
              <a:gd name="T9" fmla="*/ 1676400 h 21600"/>
              <a:gd name="T10" fmla="*/ 1821166 w 21600"/>
              <a:gd name="T11" fmla="*/ 1430916 h 21600"/>
              <a:gd name="T12" fmla="*/ 2133600 w 21600"/>
              <a:gd name="T13" fmla="*/ 838200 h 21600"/>
              <a:gd name="T14" fmla="*/ 1821166 w 21600"/>
              <a:gd name="T15" fmla="*/ 245484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25" y="10800"/>
                </a:moveTo>
                <a:cubicBezTo>
                  <a:pt x="1125" y="16143"/>
                  <a:pt x="5457" y="20475"/>
                  <a:pt x="10800" y="20475"/>
                </a:cubicBezTo>
                <a:cubicBezTo>
                  <a:pt x="16143" y="20475"/>
                  <a:pt x="20475" y="16143"/>
                  <a:pt x="20475" y="10800"/>
                </a:cubicBezTo>
                <a:cubicBezTo>
                  <a:pt x="20475" y="5457"/>
                  <a:pt x="16143" y="1125"/>
                  <a:pt x="10800" y="1125"/>
                </a:cubicBezTo>
                <a:cubicBezTo>
                  <a:pt x="5457" y="1125"/>
                  <a:pt x="1125" y="5457"/>
                  <a:pt x="1125" y="10800"/>
                </a:cubicBezTo>
                <a:close/>
              </a:path>
            </a:pathLst>
          </a:custGeom>
          <a:solidFill>
            <a:srgbClr val="FFFF99"/>
          </a:solidFill>
          <a:ln w="9525" cap="rnd">
            <a:solidFill>
              <a:srgbClr val="000099"/>
            </a:solidFill>
            <a:prstDash val="sysDot"/>
            <a:round/>
            <a:headEnd/>
            <a:tailEnd/>
          </a:ln>
        </p:spPr>
        <p:txBody>
          <a:bodyPr wrap="none" anchor="ctr"/>
          <a:lstStyle/>
          <a:p>
            <a:pPr algn="ctr"/>
            <a:r>
              <a:rPr lang="ar-SA" b="1"/>
              <a:t>معرفة</a:t>
            </a:r>
            <a:r>
              <a:rPr lang="ar-SA"/>
              <a:t> عميقة </a:t>
            </a:r>
          </a:p>
          <a:p>
            <a:pPr algn="ctr"/>
            <a:r>
              <a:rPr lang="ar-SA"/>
              <a:t>شاملة</a:t>
            </a:r>
          </a:p>
        </p:txBody>
      </p:sp>
      <p:sp>
        <p:nvSpPr>
          <p:cNvPr id="59402" name="AutoShape 9"/>
          <p:cNvSpPr>
            <a:spLocks noChangeArrowheads="1"/>
          </p:cNvSpPr>
          <p:nvPr/>
        </p:nvSpPr>
        <p:spPr bwMode="auto">
          <a:xfrm>
            <a:off x="4191000" y="4343400"/>
            <a:ext cx="2209800" cy="1981200"/>
          </a:xfrm>
          <a:custGeom>
            <a:avLst/>
            <a:gdLst>
              <a:gd name="T0" fmla="*/ 1104900 w 21600"/>
              <a:gd name="T1" fmla="*/ 0 h 21600"/>
              <a:gd name="T2" fmla="*/ 323592 w 21600"/>
              <a:gd name="T3" fmla="*/ 290117 h 21600"/>
              <a:gd name="T4" fmla="*/ 0 w 21600"/>
              <a:gd name="T5" fmla="*/ 990600 h 21600"/>
              <a:gd name="T6" fmla="*/ 323592 w 21600"/>
              <a:gd name="T7" fmla="*/ 1691083 h 21600"/>
              <a:gd name="T8" fmla="*/ 1104900 w 21600"/>
              <a:gd name="T9" fmla="*/ 1981200 h 21600"/>
              <a:gd name="T10" fmla="*/ 1886208 w 21600"/>
              <a:gd name="T11" fmla="*/ 1691083 h 21600"/>
              <a:gd name="T12" fmla="*/ 2209800 w 21600"/>
              <a:gd name="T13" fmla="*/ 990600 h 21600"/>
              <a:gd name="T14" fmla="*/ 1886208 w 21600"/>
              <a:gd name="T15" fmla="*/ 29011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555" y="10800"/>
                </a:moveTo>
                <a:cubicBezTo>
                  <a:pt x="1555" y="15906"/>
                  <a:pt x="5694" y="20045"/>
                  <a:pt x="10800" y="20045"/>
                </a:cubicBezTo>
                <a:cubicBezTo>
                  <a:pt x="15906" y="20045"/>
                  <a:pt x="20045" y="15906"/>
                  <a:pt x="20045" y="10800"/>
                </a:cubicBezTo>
                <a:cubicBezTo>
                  <a:pt x="20045" y="5694"/>
                  <a:pt x="15906" y="1555"/>
                  <a:pt x="10800" y="1555"/>
                </a:cubicBezTo>
                <a:cubicBezTo>
                  <a:pt x="5694" y="1555"/>
                  <a:pt x="1555" y="5694"/>
                  <a:pt x="1555" y="10800"/>
                </a:cubicBezTo>
                <a:close/>
              </a:path>
            </a:pathLst>
          </a:custGeom>
          <a:solidFill>
            <a:srgbClr val="FFFF99"/>
          </a:solidFill>
          <a:ln w="9525" cap="rnd">
            <a:solidFill>
              <a:srgbClr val="000099"/>
            </a:solidFill>
            <a:prstDash val="sysDot"/>
            <a:round/>
            <a:headEnd/>
            <a:tailEnd/>
          </a:ln>
        </p:spPr>
        <p:txBody>
          <a:bodyPr wrap="none" anchor="ctr"/>
          <a:lstStyle/>
          <a:p>
            <a:pPr algn="ctr"/>
            <a:r>
              <a:rPr lang="ar-SA"/>
              <a:t>سمات  </a:t>
            </a:r>
            <a:r>
              <a:rPr lang="ar-SA" b="1"/>
              <a:t>شخصية</a:t>
            </a:r>
          </a:p>
          <a:p>
            <a:pPr algn="ctr"/>
            <a:r>
              <a:rPr lang="ar-SA"/>
              <a:t>ثابتة</a:t>
            </a:r>
          </a:p>
        </p:txBody>
      </p:sp>
      <p:sp>
        <p:nvSpPr>
          <p:cNvPr id="59403" name="AutoShape 10"/>
          <p:cNvSpPr>
            <a:spLocks noChangeArrowheads="1"/>
          </p:cNvSpPr>
          <p:nvPr/>
        </p:nvSpPr>
        <p:spPr bwMode="auto">
          <a:xfrm>
            <a:off x="609600" y="4343400"/>
            <a:ext cx="2133600" cy="1676400"/>
          </a:xfrm>
          <a:custGeom>
            <a:avLst/>
            <a:gdLst>
              <a:gd name="T0" fmla="*/ 1066800 w 21600"/>
              <a:gd name="T1" fmla="*/ 0 h 21600"/>
              <a:gd name="T2" fmla="*/ 312434 w 21600"/>
              <a:gd name="T3" fmla="*/ 245484 h 21600"/>
              <a:gd name="T4" fmla="*/ 0 w 21600"/>
              <a:gd name="T5" fmla="*/ 838200 h 21600"/>
              <a:gd name="T6" fmla="*/ 312434 w 21600"/>
              <a:gd name="T7" fmla="*/ 1430916 h 21600"/>
              <a:gd name="T8" fmla="*/ 1066800 w 21600"/>
              <a:gd name="T9" fmla="*/ 1676400 h 21600"/>
              <a:gd name="T10" fmla="*/ 1821166 w 21600"/>
              <a:gd name="T11" fmla="*/ 1430916 h 21600"/>
              <a:gd name="T12" fmla="*/ 2133600 w 21600"/>
              <a:gd name="T13" fmla="*/ 838200 h 21600"/>
              <a:gd name="T14" fmla="*/ 1821166 w 21600"/>
              <a:gd name="T15" fmla="*/ 245484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84" y="10800"/>
                </a:moveTo>
                <a:cubicBezTo>
                  <a:pt x="1984" y="15669"/>
                  <a:pt x="5931" y="19616"/>
                  <a:pt x="10800" y="19616"/>
                </a:cubicBezTo>
                <a:cubicBezTo>
                  <a:pt x="15669" y="19616"/>
                  <a:pt x="19616" y="15669"/>
                  <a:pt x="19616" y="10800"/>
                </a:cubicBezTo>
                <a:cubicBezTo>
                  <a:pt x="19616" y="5931"/>
                  <a:pt x="15669" y="1984"/>
                  <a:pt x="10800" y="1984"/>
                </a:cubicBezTo>
                <a:cubicBezTo>
                  <a:pt x="5931" y="1984"/>
                  <a:pt x="1984" y="5931"/>
                  <a:pt x="1984" y="10800"/>
                </a:cubicBezTo>
                <a:close/>
              </a:path>
            </a:pathLst>
          </a:custGeom>
          <a:solidFill>
            <a:srgbClr val="FFFF99"/>
          </a:solidFill>
          <a:ln w="9525" cap="rnd">
            <a:solidFill>
              <a:srgbClr val="000099"/>
            </a:solidFill>
            <a:prstDash val="sysDot"/>
            <a:round/>
            <a:headEnd/>
            <a:tailEnd/>
          </a:ln>
        </p:spPr>
        <p:txBody>
          <a:bodyPr wrap="none" anchor="ctr"/>
          <a:lstStyle/>
          <a:p>
            <a:pPr algn="ctr"/>
            <a:r>
              <a:rPr lang="ar-SA"/>
              <a:t>قدرات </a:t>
            </a:r>
            <a:r>
              <a:rPr lang="ar-SA" b="1"/>
              <a:t>عقلية </a:t>
            </a:r>
          </a:p>
          <a:p>
            <a:pPr algn="ctr"/>
            <a:r>
              <a:rPr lang="ar-SA"/>
              <a:t>قوية</a:t>
            </a:r>
            <a:endParaRPr lang="en-US"/>
          </a:p>
        </p:txBody>
      </p:sp>
      <p:sp>
        <p:nvSpPr>
          <p:cNvPr id="59404" name="AutoShape 11"/>
          <p:cNvSpPr>
            <a:spLocks noChangeArrowheads="1"/>
          </p:cNvSpPr>
          <p:nvPr/>
        </p:nvSpPr>
        <p:spPr bwMode="auto">
          <a:xfrm>
            <a:off x="2209800" y="4572000"/>
            <a:ext cx="2362200" cy="1752600"/>
          </a:xfrm>
          <a:custGeom>
            <a:avLst/>
            <a:gdLst>
              <a:gd name="T0" fmla="*/ 1181100 w 21600"/>
              <a:gd name="T1" fmla="*/ 0 h 21600"/>
              <a:gd name="T2" fmla="*/ 345909 w 21600"/>
              <a:gd name="T3" fmla="*/ 256642 h 21600"/>
              <a:gd name="T4" fmla="*/ 0 w 21600"/>
              <a:gd name="T5" fmla="*/ 876300 h 21600"/>
              <a:gd name="T6" fmla="*/ 345909 w 21600"/>
              <a:gd name="T7" fmla="*/ 1495958 h 21600"/>
              <a:gd name="T8" fmla="*/ 1181100 w 21600"/>
              <a:gd name="T9" fmla="*/ 1752600 h 21600"/>
              <a:gd name="T10" fmla="*/ 2016291 w 21600"/>
              <a:gd name="T11" fmla="*/ 1495958 h 21600"/>
              <a:gd name="T12" fmla="*/ 2362200 w 21600"/>
              <a:gd name="T13" fmla="*/ 876300 h 21600"/>
              <a:gd name="T14" fmla="*/ 2016291 w 21600"/>
              <a:gd name="T15" fmla="*/ 256642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555" y="10800"/>
                </a:moveTo>
                <a:cubicBezTo>
                  <a:pt x="1555" y="15906"/>
                  <a:pt x="5694" y="20045"/>
                  <a:pt x="10800" y="20045"/>
                </a:cubicBezTo>
                <a:cubicBezTo>
                  <a:pt x="15906" y="20045"/>
                  <a:pt x="20045" y="15906"/>
                  <a:pt x="20045" y="10800"/>
                </a:cubicBezTo>
                <a:cubicBezTo>
                  <a:pt x="20045" y="5694"/>
                  <a:pt x="15906" y="1555"/>
                  <a:pt x="10800" y="1555"/>
                </a:cubicBezTo>
                <a:cubicBezTo>
                  <a:pt x="5694" y="1555"/>
                  <a:pt x="1555" y="5694"/>
                  <a:pt x="1555" y="10800"/>
                </a:cubicBezTo>
                <a:close/>
              </a:path>
            </a:pathLst>
          </a:custGeom>
          <a:solidFill>
            <a:srgbClr val="FFFF99"/>
          </a:solidFill>
          <a:ln w="9525" cap="rnd">
            <a:solidFill>
              <a:srgbClr val="000099"/>
            </a:solidFill>
            <a:prstDash val="sysDot"/>
            <a:round/>
            <a:headEnd/>
            <a:tailEnd/>
          </a:ln>
        </p:spPr>
        <p:txBody>
          <a:bodyPr wrap="none" anchor="ctr"/>
          <a:lstStyle/>
          <a:p>
            <a:pPr algn="ctr"/>
            <a:r>
              <a:rPr lang="ar-SA"/>
              <a:t>صفات </a:t>
            </a:r>
            <a:r>
              <a:rPr lang="ar-SA" b="1"/>
              <a:t>اخلاقية</a:t>
            </a:r>
          </a:p>
          <a:p>
            <a:pPr algn="ctr"/>
            <a:r>
              <a:rPr lang="ar-SA"/>
              <a:t>ثابتة</a:t>
            </a:r>
            <a:endParaRPr 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عنصر نائب لرقم الشريحة 3"/>
          <p:cNvSpPr>
            <a:spLocks noGrp="1"/>
          </p:cNvSpPr>
          <p:nvPr>
            <p:ph type="sldNum" sz="quarter" idx="12"/>
          </p:nvPr>
        </p:nvSpPr>
        <p:spPr>
          <a:noFill/>
        </p:spPr>
        <p:txBody>
          <a:bodyPr/>
          <a:lstStyle/>
          <a:p>
            <a:fld id="{251D04B2-BE30-4076-83A9-3BCA4E0BE117}" type="slidenum">
              <a:rPr lang="ar-SA"/>
              <a:pPr/>
              <a:t>58</a:t>
            </a:fld>
            <a:endParaRPr lang="en-US"/>
          </a:p>
        </p:txBody>
      </p:sp>
      <p:sp>
        <p:nvSpPr>
          <p:cNvPr id="73730" name="Text Box 2"/>
          <p:cNvSpPr txBox="1">
            <a:spLocks noChangeArrowheads="1"/>
          </p:cNvSpPr>
          <p:nvPr/>
        </p:nvSpPr>
        <p:spPr bwMode="auto">
          <a:xfrm>
            <a:off x="457200" y="3276600"/>
            <a:ext cx="5943600" cy="1922463"/>
          </a:xfrm>
          <a:prstGeom prst="rect">
            <a:avLst/>
          </a:prstGeom>
          <a:noFill/>
          <a:ln w="9525">
            <a:noFill/>
            <a:miter lim="800000"/>
            <a:headEnd/>
            <a:tailEnd/>
          </a:ln>
          <a:effectLst>
            <a:outerShdw dist="35921" dir="2700000" algn="ctr" rotWithShape="0">
              <a:schemeClr val="bg2"/>
            </a:outerShdw>
          </a:effectLst>
        </p:spPr>
        <p:txBody>
          <a:bodyPr>
            <a:spAutoFit/>
          </a:bodyPr>
          <a:lstStyle/>
          <a:p>
            <a:pPr algn="ctr">
              <a:spcBef>
                <a:spcPct val="50000"/>
              </a:spcBef>
              <a:defRPr/>
            </a:pPr>
            <a:r>
              <a:rPr lang="ar-LB" sz="4800" b="1">
                <a:cs typeface="Diwani Letter" pitchFamily="2" charset="-78"/>
              </a:rPr>
              <a:t>وآخر دعوانا  أن</a:t>
            </a:r>
          </a:p>
          <a:p>
            <a:pPr algn="ctr">
              <a:spcBef>
                <a:spcPct val="50000"/>
              </a:spcBef>
              <a:defRPr/>
            </a:pPr>
            <a:r>
              <a:rPr lang="ar-LB" sz="4800" b="1">
                <a:cs typeface="Diwani Letter" pitchFamily="2" charset="-78"/>
              </a:rPr>
              <a:t> الحمد لله ربّ العــالميــن</a:t>
            </a:r>
            <a:endParaRPr lang="en-US" sz="4800" b="1">
              <a:cs typeface="Diwani Letter" pitchFamily="2" charset="-7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عنصر نائب لرقم الشريحة 3"/>
          <p:cNvSpPr>
            <a:spLocks noGrp="1"/>
          </p:cNvSpPr>
          <p:nvPr>
            <p:ph type="sldNum" sz="quarter" idx="12"/>
          </p:nvPr>
        </p:nvSpPr>
        <p:spPr>
          <a:noFill/>
        </p:spPr>
        <p:txBody>
          <a:bodyPr/>
          <a:lstStyle/>
          <a:p>
            <a:fld id="{C24FFF7D-CE4C-4C6F-B250-B8416A4BF11F}" type="slidenum">
              <a:rPr lang="ar-SA"/>
              <a:pPr/>
              <a:t>6</a:t>
            </a:fld>
            <a:endParaRPr lang="en-US"/>
          </a:p>
        </p:txBody>
      </p:sp>
      <p:sp>
        <p:nvSpPr>
          <p:cNvPr id="9218" name="AutoShape 2"/>
          <p:cNvSpPr>
            <a:spLocks noChangeArrowheads="1"/>
          </p:cNvSpPr>
          <p:nvPr/>
        </p:nvSpPr>
        <p:spPr bwMode="auto">
          <a:xfrm>
            <a:off x="914400" y="381000"/>
            <a:ext cx="5105400" cy="1447800"/>
          </a:xfrm>
          <a:prstGeom prst="bevel">
            <a:avLst>
              <a:gd name="adj" fmla="val 27194"/>
            </a:avLst>
          </a:prstGeom>
          <a:noFill/>
          <a:ln w="9525">
            <a:solidFill>
              <a:schemeClr val="tx1"/>
            </a:solidFill>
            <a:miter lim="800000"/>
            <a:headEnd/>
            <a:tailEnd/>
          </a:ln>
          <a:effectLst>
            <a:prstShdw prst="shdw13" dist="53882" dir="13500000">
              <a:srgbClr val="808080"/>
            </a:prstShdw>
          </a:effectLst>
        </p:spPr>
        <p:txBody>
          <a:bodyPr wrap="none" anchor="ctr"/>
          <a:lstStyle/>
          <a:p>
            <a:pPr algn="ctr"/>
            <a:r>
              <a:rPr lang="ar-SA" sz="3200" b="1">
                <a:cs typeface="Andalus" pitchFamily="2" charset="-78"/>
              </a:rPr>
              <a:t>اسباب تخلّف الامــة </a:t>
            </a:r>
            <a:endParaRPr lang="en-US" sz="3200" b="1">
              <a:cs typeface="Andalus" pitchFamily="2" charset="-78"/>
            </a:endParaRPr>
          </a:p>
        </p:txBody>
      </p:sp>
      <p:sp>
        <p:nvSpPr>
          <p:cNvPr id="7172" name="Rectangle 3"/>
          <p:cNvSpPr>
            <a:spLocks noChangeArrowheads="1"/>
          </p:cNvSpPr>
          <p:nvPr/>
        </p:nvSpPr>
        <p:spPr bwMode="auto">
          <a:xfrm>
            <a:off x="533400" y="2286000"/>
            <a:ext cx="2057400" cy="914400"/>
          </a:xfrm>
          <a:prstGeom prst="rect">
            <a:avLst/>
          </a:prstGeom>
          <a:solidFill>
            <a:srgbClr val="C0C0C0"/>
          </a:solidFill>
          <a:ln w="9525">
            <a:solidFill>
              <a:schemeClr val="tx1"/>
            </a:solidFill>
            <a:miter lim="800000"/>
            <a:headEnd/>
            <a:tailEnd/>
          </a:ln>
        </p:spPr>
        <p:txBody>
          <a:bodyPr wrap="none" anchor="ctr"/>
          <a:lstStyle/>
          <a:p>
            <a:pPr algn="ctr"/>
            <a:r>
              <a:rPr lang="ar-SA" sz="2400" b="1"/>
              <a:t>اسباب تتعلق</a:t>
            </a:r>
          </a:p>
          <a:p>
            <a:pPr algn="ctr"/>
            <a:r>
              <a:rPr lang="ar-SA" sz="2400" b="1" u="sng"/>
              <a:t>بالدنيا</a:t>
            </a:r>
            <a:endParaRPr lang="en-US" sz="2400" b="1" u="sng"/>
          </a:p>
        </p:txBody>
      </p:sp>
      <p:sp>
        <p:nvSpPr>
          <p:cNvPr id="7173" name="Rectangle 4"/>
          <p:cNvSpPr>
            <a:spLocks noChangeArrowheads="1"/>
          </p:cNvSpPr>
          <p:nvPr/>
        </p:nvSpPr>
        <p:spPr bwMode="auto">
          <a:xfrm>
            <a:off x="4343400" y="2362200"/>
            <a:ext cx="2057400" cy="914400"/>
          </a:xfrm>
          <a:prstGeom prst="rect">
            <a:avLst/>
          </a:prstGeom>
          <a:solidFill>
            <a:srgbClr val="C0C0C0"/>
          </a:solidFill>
          <a:ln w="9525">
            <a:solidFill>
              <a:schemeClr val="tx1"/>
            </a:solidFill>
            <a:miter lim="800000"/>
            <a:headEnd/>
            <a:tailEnd/>
          </a:ln>
        </p:spPr>
        <p:txBody>
          <a:bodyPr wrap="none" anchor="ctr"/>
          <a:lstStyle/>
          <a:p>
            <a:pPr algn="ctr"/>
            <a:r>
              <a:rPr lang="ar-SA" sz="2400" b="1"/>
              <a:t>اسباب تتعلق</a:t>
            </a:r>
          </a:p>
          <a:p>
            <a:pPr algn="ctr"/>
            <a:r>
              <a:rPr lang="ar-SA" sz="2400" b="1" u="sng"/>
              <a:t>بالدين</a:t>
            </a:r>
            <a:endParaRPr lang="en-US" sz="2400" b="1" u="sng"/>
          </a:p>
        </p:txBody>
      </p:sp>
      <p:sp>
        <p:nvSpPr>
          <p:cNvPr id="7174" name="Text Box 7"/>
          <p:cNvSpPr txBox="1">
            <a:spLocks noChangeArrowheads="1"/>
          </p:cNvSpPr>
          <p:nvPr/>
        </p:nvSpPr>
        <p:spPr bwMode="auto">
          <a:xfrm>
            <a:off x="4114800" y="3657600"/>
            <a:ext cx="2362200" cy="822325"/>
          </a:xfrm>
          <a:prstGeom prst="rect">
            <a:avLst/>
          </a:prstGeom>
          <a:noFill/>
          <a:ln w="9525">
            <a:noFill/>
            <a:miter lim="800000"/>
            <a:headEnd/>
            <a:tailEnd/>
          </a:ln>
        </p:spPr>
        <p:txBody>
          <a:bodyPr>
            <a:spAutoFit/>
          </a:bodyPr>
          <a:lstStyle/>
          <a:p>
            <a:pPr algn="ctr">
              <a:spcBef>
                <a:spcPct val="50000"/>
              </a:spcBef>
            </a:pPr>
            <a:r>
              <a:rPr lang="ar-SA" sz="2400"/>
              <a:t>* انحراف الامة عن اصالة العقيدة</a:t>
            </a:r>
            <a:endParaRPr lang="en-US" sz="2400"/>
          </a:p>
        </p:txBody>
      </p:sp>
      <p:sp>
        <p:nvSpPr>
          <p:cNvPr id="7175" name="Line 8"/>
          <p:cNvSpPr>
            <a:spLocks noChangeShapeType="1"/>
          </p:cNvSpPr>
          <p:nvPr/>
        </p:nvSpPr>
        <p:spPr bwMode="auto">
          <a:xfrm>
            <a:off x="5334000" y="6019800"/>
            <a:ext cx="0" cy="685800"/>
          </a:xfrm>
          <a:prstGeom prst="line">
            <a:avLst/>
          </a:prstGeom>
          <a:noFill/>
          <a:ln w="9525">
            <a:solidFill>
              <a:schemeClr val="tx1"/>
            </a:solidFill>
            <a:round/>
            <a:headEnd/>
            <a:tailEnd type="triangle" w="med" len="med"/>
          </a:ln>
        </p:spPr>
        <p:txBody>
          <a:bodyPr/>
          <a:lstStyle/>
          <a:p>
            <a:endParaRPr lang="en-US"/>
          </a:p>
        </p:txBody>
      </p:sp>
      <p:sp>
        <p:nvSpPr>
          <p:cNvPr id="7176" name="Text Box 9"/>
          <p:cNvSpPr txBox="1">
            <a:spLocks noChangeArrowheads="1"/>
          </p:cNvSpPr>
          <p:nvPr/>
        </p:nvSpPr>
        <p:spPr bwMode="auto">
          <a:xfrm>
            <a:off x="4572000" y="6858000"/>
            <a:ext cx="1676400" cy="822325"/>
          </a:xfrm>
          <a:prstGeom prst="rect">
            <a:avLst/>
          </a:prstGeom>
          <a:noFill/>
          <a:ln w="9525">
            <a:noFill/>
            <a:miter lim="800000"/>
            <a:headEnd/>
            <a:tailEnd/>
          </a:ln>
        </p:spPr>
        <p:txBody>
          <a:bodyPr>
            <a:spAutoFit/>
          </a:bodyPr>
          <a:lstStyle/>
          <a:p>
            <a:pPr algn="ctr">
              <a:spcBef>
                <a:spcPct val="50000"/>
              </a:spcBef>
            </a:pPr>
            <a:r>
              <a:rPr lang="ar-SA" sz="2400"/>
              <a:t>ربط القيادة بالعقيدة</a:t>
            </a:r>
            <a:endParaRPr lang="en-US" sz="2400"/>
          </a:p>
        </p:txBody>
      </p:sp>
      <p:sp>
        <p:nvSpPr>
          <p:cNvPr id="7177" name="Text Box 10"/>
          <p:cNvSpPr txBox="1">
            <a:spLocks noChangeArrowheads="1"/>
          </p:cNvSpPr>
          <p:nvPr/>
        </p:nvSpPr>
        <p:spPr bwMode="auto">
          <a:xfrm>
            <a:off x="76200" y="3413125"/>
            <a:ext cx="3276600" cy="1004888"/>
          </a:xfrm>
          <a:prstGeom prst="rect">
            <a:avLst/>
          </a:prstGeom>
          <a:noFill/>
          <a:ln w="9525">
            <a:noFill/>
            <a:miter lim="800000"/>
            <a:headEnd/>
            <a:tailEnd/>
          </a:ln>
        </p:spPr>
        <p:txBody>
          <a:bodyPr>
            <a:spAutoFit/>
          </a:bodyPr>
          <a:lstStyle/>
          <a:p>
            <a:pPr algn="ctr">
              <a:spcBef>
                <a:spcPct val="50000"/>
              </a:spcBef>
            </a:pPr>
            <a:r>
              <a:rPr lang="ar-SA" sz="2400"/>
              <a:t>* التخلف عن ركب العلم</a:t>
            </a:r>
          </a:p>
          <a:p>
            <a:pPr algn="ctr">
              <a:spcBef>
                <a:spcPct val="50000"/>
              </a:spcBef>
            </a:pPr>
            <a:r>
              <a:rPr lang="ar-SA" sz="2400"/>
              <a:t>او عدم الاخذ بالاسباب</a:t>
            </a:r>
            <a:endParaRPr lang="en-US" sz="2400"/>
          </a:p>
        </p:txBody>
      </p:sp>
      <p:sp>
        <p:nvSpPr>
          <p:cNvPr id="7178" name="Line 11"/>
          <p:cNvSpPr>
            <a:spLocks noChangeShapeType="1"/>
          </p:cNvSpPr>
          <p:nvPr/>
        </p:nvSpPr>
        <p:spPr bwMode="auto">
          <a:xfrm>
            <a:off x="1600200" y="5943600"/>
            <a:ext cx="0" cy="762000"/>
          </a:xfrm>
          <a:prstGeom prst="line">
            <a:avLst/>
          </a:prstGeom>
          <a:noFill/>
          <a:ln w="9525">
            <a:solidFill>
              <a:schemeClr val="tx1"/>
            </a:solidFill>
            <a:round/>
            <a:headEnd/>
            <a:tailEnd type="triangle" w="med" len="med"/>
          </a:ln>
        </p:spPr>
        <p:txBody>
          <a:bodyPr/>
          <a:lstStyle/>
          <a:p>
            <a:endParaRPr lang="en-US"/>
          </a:p>
        </p:txBody>
      </p:sp>
      <p:sp>
        <p:nvSpPr>
          <p:cNvPr id="7179" name="Text Box 12"/>
          <p:cNvSpPr txBox="1">
            <a:spLocks noChangeArrowheads="1"/>
          </p:cNvSpPr>
          <p:nvPr/>
        </p:nvSpPr>
        <p:spPr bwMode="auto">
          <a:xfrm>
            <a:off x="304800" y="4543425"/>
            <a:ext cx="2895600" cy="1552575"/>
          </a:xfrm>
          <a:prstGeom prst="rect">
            <a:avLst/>
          </a:prstGeom>
          <a:noFill/>
          <a:ln w="9525">
            <a:noFill/>
            <a:miter lim="800000"/>
            <a:headEnd/>
            <a:tailEnd/>
          </a:ln>
        </p:spPr>
        <p:txBody>
          <a:bodyPr>
            <a:spAutoFit/>
          </a:bodyPr>
          <a:lstStyle/>
          <a:p>
            <a:pPr algn="ctr">
              <a:spcBef>
                <a:spcPct val="50000"/>
              </a:spcBef>
            </a:pPr>
            <a:r>
              <a:rPr lang="ar-SA" sz="2400"/>
              <a:t>* ترك الاسباب معصية </a:t>
            </a:r>
          </a:p>
          <a:p>
            <a:pPr algn="ctr">
              <a:spcBef>
                <a:spcPct val="50000"/>
              </a:spcBef>
            </a:pPr>
            <a:r>
              <a:rPr lang="ar-SA" sz="2400"/>
              <a:t>والتوكل على الاسباب شرك</a:t>
            </a:r>
          </a:p>
          <a:p>
            <a:pPr algn="l">
              <a:spcBef>
                <a:spcPct val="50000"/>
              </a:spcBef>
            </a:pPr>
            <a:r>
              <a:rPr lang="ar-SA" sz="2400"/>
              <a:t>    </a:t>
            </a:r>
            <a:r>
              <a:rPr lang="ar-SA" sz="1800"/>
              <a:t>قاعدة شرعية</a:t>
            </a:r>
            <a:endParaRPr lang="en-US" sz="1800"/>
          </a:p>
        </p:txBody>
      </p:sp>
      <p:sp>
        <p:nvSpPr>
          <p:cNvPr id="7180" name="Text Box 13"/>
          <p:cNvSpPr txBox="1">
            <a:spLocks noChangeArrowheads="1"/>
          </p:cNvSpPr>
          <p:nvPr/>
        </p:nvSpPr>
        <p:spPr bwMode="auto">
          <a:xfrm>
            <a:off x="3048000" y="2590800"/>
            <a:ext cx="685800" cy="579438"/>
          </a:xfrm>
          <a:prstGeom prst="rect">
            <a:avLst/>
          </a:prstGeom>
          <a:noFill/>
          <a:ln w="9525">
            <a:noFill/>
            <a:miter lim="800000"/>
            <a:headEnd/>
            <a:tailEnd/>
          </a:ln>
        </p:spPr>
        <p:txBody>
          <a:bodyPr>
            <a:spAutoFit/>
          </a:bodyPr>
          <a:lstStyle/>
          <a:p>
            <a:pPr algn="ctr">
              <a:spcBef>
                <a:spcPct val="50000"/>
              </a:spcBef>
            </a:pPr>
            <a:r>
              <a:rPr lang="ar-SA" sz="3200" b="1"/>
              <a:t>+</a:t>
            </a:r>
            <a:endParaRPr lang="en-US" sz="3200" b="1"/>
          </a:p>
        </p:txBody>
      </p:sp>
      <p:sp>
        <p:nvSpPr>
          <p:cNvPr id="7181" name="Oval 14"/>
          <p:cNvSpPr>
            <a:spLocks noChangeArrowheads="1"/>
          </p:cNvSpPr>
          <p:nvPr/>
        </p:nvSpPr>
        <p:spPr bwMode="auto">
          <a:xfrm>
            <a:off x="4495800" y="6781800"/>
            <a:ext cx="1828800" cy="914400"/>
          </a:xfrm>
          <a:prstGeom prst="ellipse">
            <a:avLst/>
          </a:prstGeom>
          <a:noFill/>
          <a:ln w="9525">
            <a:solidFill>
              <a:schemeClr val="tx1"/>
            </a:solidFill>
            <a:round/>
            <a:headEnd/>
            <a:tailEnd/>
          </a:ln>
        </p:spPr>
        <p:txBody>
          <a:bodyPr wrap="none" anchor="ctr"/>
          <a:lstStyle/>
          <a:p>
            <a:endParaRPr lang="en-US"/>
          </a:p>
        </p:txBody>
      </p:sp>
      <p:sp>
        <p:nvSpPr>
          <p:cNvPr id="7182" name="Oval 15"/>
          <p:cNvSpPr>
            <a:spLocks noChangeArrowheads="1"/>
          </p:cNvSpPr>
          <p:nvPr/>
        </p:nvSpPr>
        <p:spPr bwMode="auto">
          <a:xfrm>
            <a:off x="762000" y="6781800"/>
            <a:ext cx="1828800" cy="914400"/>
          </a:xfrm>
          <a:prstGeom prst="ellipse">
            <a:avLst/>
          </a:prstGeom>
          <a:noFill/>
          <a:ln w="9525">
            <a:solidFill>
              <a:schemeClr val="tx1"/>
            </a:solidFill>
            <a:round/>
            <a:headEnd/>
            <a:tailEnd/>
          </a:ln>
        </p:spPr>
        <p:txBody>
          <a:bodyPr wrap="none" anchor="ctr"/>
          <a:lstStyle/>
          <a:p>
            <a:pPr algn="ctr"/>
            <a:r>
              <a:rPr lang="ar-SA" sz="2400" b="1"/>
              <a:t>الاخذ بالأسباب</a:t>
            </a:r>
            <a:endParaRPr lang="en-US" sz="2400" b="1"/>
          </a:p>
        </p:txBody>
      </p:sp>
      <p:sp>
        <p:nvSpPr>
          <p:cNvPr id="7183" name="AutoShape 17"/>
          <p:cNvSpPr>
            <a:spLocks noChangeArrowheads="1"/>
          </p:cNvSpPr>
          <p:nvPr/>
        </p:nvSpPr>
        <p:spPr bwMode="auto">
          <a:xfrm>
            <a:off x="1219200" y="7924800"/>
            <a:ext cx="4648200" cy="381000"/>
          </a:xfrm>
          <a:prstGeom prst="downArrowCallout">
            <a:avLst>
              <a:gd name="adj1" fmla="val 178369"/>
              <a:gd name="adj2" fmla="val 279188"/>
              <a:gd name="adj3" fmla="val 21250"/>
              <a:gd name="adj4" fmla="val 39167"/>
            </a:avLst>
          </a:prstGeom>
          <a:solidFill>
            <a:schemeClr val="bg1"/>
          </a:solidFill>
          <a:ln w="28575" cap="rnd">
            <a:solidFill>
              <a:srgbClr val="000099"/>
            </a:solidFill>
            <a:prstDash val="sysDot"/>
            <a:miter lim="800000"/>
            <a:headEnd/>
            <a:tailEnd/>
          </a:ln>
        </p:spPr>
        <p:txBody>
          <a:bodyPr wrap="none" anchor="ctr"/>
          <a:lstStyle/>
          <a:p>
            <a:endParaRPr lang="en-US"/>
          </a:p>
        </p:txBody>
      </p:sp>
      <p:sp>
        <p:nvSpPr>
          <p:cNvPr id="7184" name="Text Box 18"/>
          <p:cNvSpPr txBox="1">
            <a:spLocks noChangeArrowheads="1"/>
          </p:cNvSpPr>
          <p:nvPr/>
        </p:nvSpPr>
        <p:spPr bwMode="auto">
          <a:xfrm>
            <a:off x="1600200" y="8382000"/>
            <a:ext cx="3581400" cy="376238"/>
          </a:xfrm>
          <a:prstGeom prst="rect">
            <a:avLst/>
          </a:prstGeom>
          <a:noFill/>
          <a:ln w="9525">
            <a:solidFill>
              <a:srgbClr val="000099"/>
            </a:solidFill>
            <a:miter lim="800000"/>
            <a:headEnd/>
            <a:tailEnd/>
          </a:ln>
        </p:spPr>
        <p:txBody>
          <a:bodyPr>
            <a:spAutoFit/>
          </a:bodyPr>
          <a:lstStyle/>
          <a:p>
            <a:pPr algn="ctr">
              <a:spcBef>
                <a:spcPct val="50000"/>
              </a:spcBef>
            </a:pPr>
            <a:r>
              <a:rPr lang="ar-SA" sz="1800" b="1"/>
              <a:t>امثلة من الآيات والاحاديث</a:t>
            </a:r>
            <a:endParaRPr lang="en-US" sz="18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0-#ppt_w/2"/>
                                          </p:val>
                                        </p:tav>
                                        <p:tav tm="100000">
                                          <p:val>
                                            <p:strVal val="#ppt_x"/>
                                          </p:val>
                                        </p:tav>
                                      </p:tavLst>
                                    </p:anim>
                                    <p:anim calcmode="lin" valueType="num">
                                      <p:cBhvr additive="base">
                                        <p:cTn id="8" dur="500" fill="hold"/>
                                        <p:tgtEl>
                                          <p:spTgt spid="921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عنصر نائب لرقم الشريحة 3"/>
          <p:cNvSpPr>
            <a:spLocks noGrp="1"/>
          </p:cNvSpPr>
          <p:nvPr>
            <p:ph type="sldNum" sz="quarter" idx="12"/>
          </p:nvPr>
        </p:nvSpPr>
        <p:spPr>
          <a:noFill/>
        </p:spPr>
        <p:txBody>
          <a:bodyPr/>
          <a:lstStyle/>
          <a:p>
            <a:fld id="{4394B4ED-8CE6-4B3E-82FE-6BF2970570B2}" type="slidenum">
              <a:rPr lang="ar-SA"/>
              <a:pPr/>
              <a:t>7</a:t>
            </a:fld>
            <a:endParaRPr lang="en-US"/>
          </a:p>
        </p:txBody>
      </p:sp>
      <p:sp>
        <p:nvSpPr>
          <p:cNvPr id="8195" name="Text Box 1026"/>
          <p:cNvSpPr txBox="1">
            <a:spLocks noChangeArrowheads="1"/>
          </p:cNvSpPr>
          <p:nvPr/>
        </p:nvSpPr>
        <p:spPr bwMode="auto">
          <a:xfrm>
            <a:off x="533400" y="1143000"/>
            <a:ext cx="5791200" cy="457200"/>
          </a:xfrm>
          <a:prstGeom prst="rect">
            <a:avLst/>
          </a:prstGeom>
          <a:noFill/>
          <a:ln w="9525">
            <a:noFill/>
            <a:miter lim="800000"/>
            <a:headEnd/>
            <a:tailEnd/>
          </a:ln>
        </p:spPr>
        <p:txBody>
          <a:bodyPr>
            <a:spAutoFit/>
          </a:bodyPr>
          <a:lstStyle/>
          <a:p>
            <a:pPr>
              <a:spcBef>
                <a:spcPct val="50000"/>
              </a:spcBef>
            </a:pPr>
            <a:endParaRPr lang="en-US" sz="2400">
              <a:cs typeface="Simplified Arabic Fixed" pitchFamily="49" charset="-78"/>
            </a:endParaRPr>
          </a:p>
        </p:txBody>
      </p:sp>
      <p:sp>
        <p:nvSpPr>
          <p:cNvPr id="8196" name="Text Box 1027"/>
          <p:cNvSpPr txBox="1">
            <a:spLocks noChangeArrowheads="1"/>
          </p:cNvSpPr>
          <p:nvPr/>
        </p:nvSpPr>
        <p:spPr bwMode="auto">
          <a:xfrm>
            <a:off x="457200" y="228600"/>
            <a:ext cx="5867400" cy="1038225"/>
          </a:xfrm>
          <a:prstGeom prst="rect">
            <a:avLst/>
          </a:prstGeom>
          <a:noFill/>
          <a:ln w="9525">
            <a:noFill/>
            <a:miter lim="800000"/>
            <a:headEnd/>
            <a:tailEnd/>
          </a:ln>
        </p:spPr>
        <p:txBody>
          <a:bodyPr>
            <a:spAutoFit/>
          </a:bodyPr>
          <a:lstStyle/>
          <a:p>
            <a:pPr>
              <a:spcBef>
                <a:spcPct val="50000"/>
              </a:spcBef>
            </a:pPr>
            <a:r>
              <a:rPr lang="ar-SA" b="1" u="sng">
                <a:cs typeface="Andalus" pitchFamily="2" charset="-78"/>
              </a:rPr>
              <a:t>من مواصفات القائد الناجح :</a:t>
            </a:r>
          </a:p>
          <a:p>
            <a:pPr algn="ctr">
              <a:spcBef>
                <a:spcPct val="50000"/>
              </a:spcBef>
            </a:pPr>
            <a:r>
              <a:rPr lang="ar-SA" sz="2800" b="1">
                <a:cs typeface="Andalus" pitchFamily="2" charset="-78"/>
              </a:rPr>
              <a:t>”القدرات العقلية ”</a:t>
            </a:r>
            <a:endParaRPr lang="en-US" sz="2800" b="1">
              <a:cs typeface="Andalus" pitchFamily="2" charset="-78"/>
            </a:endParaRPr>
          </a:p>
        </p:txBody>
      </p:sp>
      <p:sp>
        <p:nvSpPr>
          <p:cNvPr id="13316" name="Text Box 1028"/>
          <p:cNvSpPr txBox="1">
            <a:spLocks noChangeArrowheads="1"/>
          </p:cNvSpPr>
          <p:nvPr/>
        </p:nvSpPr>
        <p:spPr bwMode="auto">
          <a:xfrm>
            <a:off x="3505200" y="1295400"/>
            <a:ext cx="2895600" cy="1784350"/>
          </a:xfrm>
          <a:prstGeom prst="rect">
            <a:avLst/>
          </a:prstGeom>
          <a:noFill/>
          <a:ln w="15875">
            <a:solidFill>
              <a:srgbClr val="993300"/>
            </a:solidFill>
            <a:miter lim="800000"/>
            <a:headEnd/>
            <a:tailEnd/>
          </a:ln>
        </p:spPr>
        <p:txBody>
          <a:bodyPr>
            <a:spAutoFit/>
          </a:bodyPr>
          <a:lstStyle/>
          <a:p>
            <a:pPr>
              <a:spcBef>
                <a:spcPct val="50000"/>
              </a:spcBef>
            </a:pPr>
            <a:r>
              <a:rPr lang="ar-SA" b="1" u="sng"/>
              <a:t>الذكاء:</a:t>
            </a:r>
          </a:p>
          <a:p>
            <a:pPr>
              <a:spcBef>
                <a:spcPct val="50000"/>
              </a:spcBef>
            </a:pPr>
            <a:r>
              <a:rPr lang="ar-SA"/>
              <a:t>التفكير المنهجي </a:t>
            </a:r>
            <a:r>
              <a:rPr lang="ar-SA" sz="1800"/>
              <a:t>–</a:t>
            </a:r>
            <a:r>
              <a:rPr lang="ar-SA"/>
              <a:t> ربط الاسباب بالمسببات – التحليل – التذكر – التخيل – الاستنتاج – سرعة البديهــة </a:t>
            </a:r>
            <a:endParaRPr lang="en-US"/>
          </a:p>
        </p:txBody>
      </p:sp>
      <p:sp>
        <p:nvSpPr>
          <p:cNvPr id="13317" name="Text Box 1029"/>
          <p:cNvSpPr txBox="1">
            <a:spLocks noChangeArrowheads="1"/>
          </p:cNvSpPr>
          <p:nvPr/>
        </p:nvSpPr>
        <p:spPr bwMode="auto">
          <a:xfrm>
            <a:off x="3581400" y="3397250"/>
            <a:ext cx="2819400" cy="4527550"/>
          </a:xfrm>
          <a:prstGeom prst="rect">
            <a:avLst/>
          </a:prstGeom>
          <a:noFill/>
          <a:ln w="15875">
            <a:solidFill>
              <a:srgbClr val="993300"/>
            </a:solidFill>
            <a:miter lim="800000"/>
            <a:headEnd/>
            <a:tailEnd/>
          </a:ln>
        </p:spPr>
        <p:txBody>
          <a:bodyPr>
            <a:spAutoFit/>
          </a:bodyPr>
          <a:lstStyle/>
          <a:p>
            <a:pPr>
              <a:spcBef>
                <a:spcPct val="50000"/>
              </a:spcBef>
            </a:pPr>
            <a:r>
              <a:rPr lang="ar-SA" b="1" u="sng"/>
              <a:t>رصد المتغيرات:</a:t>
            </a:r>
          </a:p>
          <a:p>
            <a:pPr>
              <a:spcBef>
                <a:spcPct val="50000"/>
              </a:spcBef>
            </a:pPr>
            <a:r>
              <a:rPr lang="ar-SA"/>
              <a:t>التفكير في النتائج – الاختيار بين البدائل – القدرة على تعديل الخطط وفق التغيرات الاستراتيجية والسياسية والاقتصادية والاجتماعية والتكنولوجية.</a:t>
            </a:r>
          </a:p>
          <a:p>
            <a:pPr algn="ctr">
              <a:spcBef>
                <a:spcPct val="50000"/>
              </a:spcBef>
            </a:pPr>
            <a:r>
              <a:rPr lang="ar-SA"/>
              <a:t>*          *         *</a:t>
            </a:r>
          </a:p>
          <a:p>
            <a:pPr>
              <a:spcBef>
                <a:spcPct val="50000"/>
              </a:spcBef>
            </a:pPr>
            <a:r>
              <a:rPr lang="ar-SA"/>
              <a:t>خيانة بني قريظة في غزوة الاحزاب, خطة انسحاب خالد في غزوة مؤتة ومقارنتها مع انسحاب العرب 67 وانسحاب اسرائيل في معركة الكرامة.</a:t>
            </a:r>
            <a:endParaRPr lang="en-US"/>
          </a:p>
        </p:txBody>
      </p:sp>
      <p:sp>
        <p:nvSpPr>
          <p:cNvPr id="13318" name="Text Box 1030"/>
          <p:cNvSpPr txBox="1">
            <a:spLocks noChangeArrowheads="1"/>
          </p:cNvSpPr>
          <p:nvPr/>
        </p:nvSpPr>
        <p:spPr bwMode="auto">
          <a:xfrm>
            <a:off x="381000" y="3962400"/>
            <a:ext cx="2895600" cy="4832350"/>
          </a:xfrm>
          <a:prstGeom prst="rect">
            <a:avLst/>
          </a:prstGeom>
          <a:noFill/>
          <a:ln w="15875">
            <a:solidFill>
              <a:srgbClr val="993300"/>
            </a:solidFill>
            <a:miter lim="800000"/>
            <a:headEnd/>
            <a:tailEnd/>
          </a:ln>
        </p:spPr>
        <p:txBody>
          <a:bodyPr>
            <a:spAutoFit/>
          </a:bodyPr>
          <a:lstStyle/>
          <a:p>
            <a:pPr>
              <a:spcBef>
                <a:spcPct val="50000"/>
              </a:spcBef>
            </a:pPr>
            <a:r>
              <a:rPr lang="ar-SA" b="1" u="sng"/>
              <a:t>القدرة على فهم الواقع :</a:t>
            </a:r>
          </a:p>
          <a:p>
            <a:pPr>
              <a:spcBef>
                <a:spcPct val="50000"/>
              </a:spcBef>
            </a:pPr>
            <a:r>
              <a:rPr lang="ar-SA"/>
              <a:t>القدرة على فهم ا</a:t>
            </a:r>
            <a:r>
              <a:rPr lang="ar-SA" b="1"/>
              <a:t>لواقع</a:t>
            </a:r>
            <a:r>
              <a:rPr lang="ar-SA"/>
              <a:t> والاستفادة من تجارب </a:t>
            </a:r>
            <a:r>
              <a:rPr lang="ar-SA" b="1"/>
              <a:t>الماضي </a:t>
            </a:r>
            <a:r>
              <a:rPr lang="ar-SA"/>
              <a:t>واستشراف </a:t>
            </a:r>
            <a:r>
              <a:rPr lang="ar-SA" b="1"/>
              <a:t>المستقبل</a:t>
            </a:r>
            <a:r>
              <a:rPr lang="ar-SA"/>
              <a:t>. معرفة </a:t>
            </a:r>
            <a:r>
              <a:rPr lang="ar-SA" b="1"/>
              <a:t>قدرات الاتباع</a:t>
            </a:r>
            <a:r>
              <a:rPr lang="ar-SA"/>
              <a:t> ووسائل حفزهم بالالقاب او الصفات, ومعرفة </a:t>
            </a:r>
            <a:r>
              <a:rPr lang="ar-SA" b="1"/>
              <a:t>قدرات الاعداء</a:t>
            </a:r>
            <a:r>
              <a:rPr lang="ar-SA"/>
              <a:t> وصفاتهم وتحديد وسائل مواجهتهم .</a:t>
            </a:r>
          </a:p>
          <a:p>
            <a:pPr algn="ctr">
              <a:spcBef>
                <a:spcPct val="50000"/>
              </a:spcBef>
            </a:pPr>
            <a:r>
              <a:rPr lang="ar-SA"/>
              <a:t>*        *         * </a:t>
            </a:r>
          </a:p>
          <a:p>
            <a:pPr>
              <a:spcBef>
                <a:spcPct val="50000"/>
              </a:spcBef>
            </a:pPr>
            <a:r>
              <a:rPr lang="ar-SA"/>
              <a:t>الصديق, الفاروق, مدينة العلم,امين الامة , حوارى رسول الله, سيف الله المسلول, ابو ذر (سهيل بن عمرو وابو سفيان, زعيم الاحابيش)</a:t>
            </a:r>
            <a:endParaRPr lang="en-US"/>
          </a:p>
        </p:txBody>
      </p:sp>
      <p:sp>
        <p:nvSpPr>
          <p:cNvPr id="13319" name="Text Box 1031"/>
          <p:cNvSpPr txBox="1">
            <a:spLocks noChangeArrowheads="1"/>
          </p:cNvSpPr>
          <p:nvPr/>
        </p:nvSpPr>
        <p:spPr bwMode="auto">
          <a:xfrm>
            <a:off x="381000" y="1295400"/>
            <a:ext cx="2895600" cy="2698750"/>
          </a:xfrm>
          <a:prstGeom prst="rect">
            <a:avLst/>
          </a:prstGeom>
          <a:noFill/>
          <a:ln w="15875">
            <a:solidFill>
              <a:srgbClr val="993300"/>
            </a:solidFill>
            <a:miter lim="800000"/>
            <a:headEnd/>
            <a:tailEnd/>
          </a:ln>
        </p:spPr>
        <p:txBody>
          <a:bodyPr>
            <a:spAutoFit/>
          </a:bodyPr>
          <a:lstStyle/>
          <a:p>
            <a:pPr>
              <a:spcBef>
                <a:spcPct val="50000"/>
              </a:spcBef>
            </a:pPr>
            <a:r>
              <a:rPr lang="ar-SA" b="1" u="sng"/>
              <a:t>بعد النظر :</a:t>
            </a:r>
          </a:p>
          <a:p>
            <a:pPr>
              <a:spcBef>
                <a:spcPct val="50000"/>
              </a:spcBef>
            </a:pPr>
            <a:r>
              <a:rPr lang="ar-SA"/>
              <a:t>الافق الواسع , وعمل حساب لكل الاحتمالات.</a:t>
            </a:r>
          </a:p>
          <a:p>
            <a:pPr algn="ctr">
              <a:spcBef>
                <a:spcPct val="50000"/>
              </a:spcBef>
            </a:pPr>
            <a:r>
              <a:rPr lang="ar-SA"/>
              <a:t>*       *        * </a:t>
            </a:r>
          </a:p>
          <a:p>
            <a:pPr>
              <a:spcBef>
                <a:spcPct val="50000"/>
              </a:spcBef>
            </a:pPr>
            <a:r>
              <a:rPr lang="ar-SA"/>
              <a:t>دخول مكة يوم الفتح من جهاتها الاربعة وعدم الركون الى عهد ابي سفيان .</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6"/>
                                        </p:tgtEl>
                                        <p:attrNameLst>
                                          <p:attrName>style.visibility</p:attrName>
                                        </p:attrNameLst>
                                      </p:cBhvr>
                                      <p:to>
                                        <p:strVal val="visible"/>
                                      </p:to>
                                    </p:set>
                                    <p:anim calcmode="lin" valueType="num">
                                      <p:cBhvr additive="base">
                                        <p:cTn id="7" dur="500" fill="hold"/>
                                        <p:tgtEl>
                                          <p:spTgt spid="13316"/>
                                        </p:tgtEl>
                                        <p:attrNameLst>
                                          <p:attrName>ppt_x</p:attrName>
                                        </p:attrNameLst>
                                      </p:cBhvr>
                                      <p:tavLst>
                                        <p:tav tm="0">
                                          <p:val>
                                            <p:strVal val="0-#ppt_w/2"/>
                                          </p:val>
                                        </p:tav>
                                        <p:tav tm="100000">
                                          <p:val>
                                            <p:strVal val="#ppt_x"/>
                                          </p:val>
                                        </p:tav>
                                      </p:tavLst>
                                    </p:anim>
                                    <p:anim calcmode="lin" valueType="num">
                                      <p:cBhvr additive="base">
                                        <p:cTn id="8" dur="500" fill="hold"/>
                                        <p:tgtEl>
                                          <p:spTgt spid="1331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319"/>
                                        </p:tgtEl>
                                        <p:attrNameLst>
                                          <p:attrName>style.visibility</p:attrName>
                                        </p:attrNameLst>
                                      </p:cBhvr>
                                      <p:to>
                                        <p:strVal val="visible"/>
                                      </p:to>
                                    </p:set>
                                    <p:anim calcmode="lin" valueType="num">
                                      <p:cBhvr additive="base">
                                        <p:cTn id="13" dur="500" fill="hold"/>
                                        <p:tgtEl>
                                          <p:spTgt spid="13319"/>
                                        </p:tgtEl>
                                        <p:attrNameLst>
                                          <p:attrName>ppt_x</p:attrName>
                                        </p:attrNameLst>
                                      </p:cBhvr>
                                      <p:tavLst>
                                        <p:tav tm="0">
                                          <p:val>
                                            <p:strVal val="0-#ppt_w/2"/>
                                          </p:val>
                                        </p:tav>
                                        <p:tav tm="100000">
                                          <p:val>
                                            <p:strVal val="#ppt_x"/>
                                          </p:val>
                                        </p:tav>
                                      </p:tavLst>
                                    </p:anim>
                                    <p:anim calcmode="lin" valueType="num">
                                      <p:cBhvr additive="base">
                                        <p:cTn id="14" dur="500" fill="hold"/>
                                        <p:tgtEl>
                                          <p:spTgt spid="1331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3317"/>
                                        </p:tgtEl>
                                        <p:attrNameLst>
                                          <p:attrName>style.visibility</p:attrName>
                                        </p:attrNameLst>
                                      </p:cBhvr>
                                      <p:to>
                                        <p:strVal val="visible"/>
                                      </p:to>
                                    </p:set>
                                    <p:anim calcmode="lin" valueType="num">
                                      <p:cBhvr additive="base">
                                        <p:cTn id="19" dur="500" fill="hold"/>
                                        <p:tgtEl>
                                          <p:spTgt spid="13317"/>
                                        </p:tgtEl>
                                        <p:attrNameLst>
                                          <p:attrName>ppt_x</p:attrName>
                                        </p:attrNameLst>
                                      </p:cBhvr>
                                      <p:tavLst>
                                        <p:tav tm="0">
                                          <p:val>
                                            <p:strVal val="0-#ppt_w/2"/>
                                          </p:val>
                                        </p:tav>
                                        <p:tav tm="100000">
                                          <p:val>
                                            <p:strVal val="#ppt_x"/>
                                          </p:val>
                                        </p:tav>
                                      </p:tavLst>
                                    </p:anim>
                                    <p:anim calcmode="lin" valueType="num">
                                      <p:cBhvr additive="base">
                                        <p:cTn id="20" dur="500" fill="hold"/>
                                        <p:tgtEl>
                                          <p:spTgt spid="1331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3318"/>
                                        </p:tgtEl>
                                        <p:attrNameLst>
                                          <p:attrName>style.visibility</p:attrName>
                                        </p:attrNameLst>
                                      </p:cBhvr>
                                      <p:to>
                                        <p:strVal val="visible"/>
                                      </p:to>
                                    </p:set>
                                    <p:anim calcmode="lin" valueType="num">
                                      <p:cBhvr additive="base">
                                        <p:cTn id="25" dur="500" fill="hold"/>
                                        <p:tgtEl>
                                          <p:spTgt spid="13318"/>
                                        </p:tgtEl>
                                        <p:attrNameLst>
                                          <p:attrName>ppt_x</p:attrName>
                                        </p:attrNameLst>
                                      </p:cBhvr>
                                      <p:tavLst>
                                        <p:tav tm="0">
                                          <p:val>
                                            <p:strVal val="0-#ppt_w/2"/>
                                          </p:val>
                                        </p:tav>
                                        <p:tav tm="100000">
                                          <p:val>
                                            <p:strVal val="#ppt_x"/>
                                          </p:val>
                                        </p:tav>
                                      </p:tavLst>
                                    </p:anim>
                                    <p:anim calcmode="lin" valueType="num">
                                      <p:cBhvr additive="base">
                                        <p:cTn id="26" dur="500" fill="hold"/>
                                        <p:tgtEl>
                                          <p:spTgt spid="1331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animBg="1" autoUpdateAnimBg="0"/>
      <p:bldP spid="13317" grpId="0" animBg="1" autoUpdateAnimBg="0"/>
      <p:bldP spid="13318" grpId="0" animBg="1" autoUpdateAnimBg="0"/>
      <p:bldP spid="13319"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عنصر نائب لرقم الشريحة 3"/>
          <p:cNvSpPr>
            <a:spLocks noGrp="1"/>
          </p:cNvSpPr>
          <p:nvPr>
            <p:ph type="sldNum" sz="quarter" idx="12"/>
          </p:nvPr>
        </p:nvSpPr>
        <p:spPr>
          <a:noFill/>
        </p:spPr>
        <p:txBody>
          <a:bodyPr/>
          <a:lstStyle/>
          <a:p>
            <a:fld id="{2DC42B76-C8AB-49F3-BBAE-B16253213BA3}" type="slidenum">
              <a:rPr lang="ar-SA"/>
              <a:pPr/>
              <a:t>8</a:t>
            </a:fld>
            <a:endParaRPr lang="en-US"/>
          </a:p>
        </p:txBody>
      </p:sp>
      <p:sp>
        <p:nvSpPr>
          <p:cNvPr id="9219" name="Text Box 2"/>
          <p:cNvSpPr txBox="1">
            <a:spLocks noChangeArrowheads="1"/>
          </p:cNvSpPr>
          <p:nvPr/>
        </p:nvSpPr>
        <p:spPr bwMode="auto">
          <a:xfrm>
            <a:off x="533400" y="1143000"/>
            <a:ext cx="5791200" cy="457200"/>
          </a:xfrm>
          <a:prstGeom prst="rect">
            <a:avLst/>
          </a:prstGeom>
          <a:noFill/>
          <a:ln w="9525">
            <a:noFill/>
            <a:miter lim="800000"/>
            <a:headEnd/>
            <a:tailEnd/>
          </a:ln>
        </p:spPr>
        <p:txBody>
          <a:bodyPr>
            <a:spAutoFit/>
          </a:bodyPr>
          <a:lstStyle/>
          <a:p>
            <a:pPr>
              <a:spcBef>
                <a:spcPct val="50000"/>
              </a:spcBef>
            </a:pPr>
            <a:endParaRPr lang="en-US" sz="2400">
              <a:cs typeface="Simplified Arabic Fixed" pitchFamily="49" charset="-78"/>
            </a:endParaRPr>
          </a:p>
        </p:txBody>
      </p:sp>
      <p:sp>
        <p:nvSpPr>
          <p:cNvPr id="9220" name="Text Box 3"/>
          <p:cNvSpPr txBox="1">
            <a:spLocks noChangeArrowheads="1"/>
          </p:cNvSpPr>
          <p:nvPr/>
        </p:nvSpPr>
        <p:spPr bwMode="auto">
          <a:xfrm>
            <a:off x="457200" y="228600"/>
            <a:ext cx="5867400" cy="1038225"/>
          </a:xfrm>
          <a:prstGeom prst="rect">
            <a:avLst/>
          </a:prstGeom>
          <a:noFill/>
          <a:ln w="9525">
            <a:noFill/>
            <a:miter lim="800000"/>
            <a:headEnd/>
            <a:tailEnd/>
          </a:ln>
        </p:spPr>
        <p:txBody>
          <a:bodyPr>
            <a:spAutoFit/>
          </a:bodyPr>
          <a:lstStyle/>
          <a:p>
            <a:pPr>
              <a:spcBef>
                <a:spcPct val="50000"/>
              </a:spcBef>
            </a:pPr>
            <a:r>
              <a:rPr lang="ar-SA" b="1" u="sng">
                <a:cs typeface="Andalus" pitchFamily="2" charset="-78"/>
              </a:rPr>
              <a:t>من مواصفات القائد الناجح :</a:t>
            </a:r>
          </a:p>
          <a:p>
            <a:pPr algn="ctr">
              <a:spcBef>
                <a:spcPct val="50000"/>
              </a:spcBef>
            </a:pPr>
            <a:r>
              <a:rPr lang="ar-SA" sz="2800" b="1">
                <a:cs typeface="Andalus" pitchFamily="2" charset="-78"/>
              </a:rPr>
              <a:t>”القدرات العقلية ”</a:t>
            </a:r>
            <a:endParaRPr lang="en-US" sz="2800" b="1">
              <a:cs typeface="Andalus" pitchFamily="2" charset="-78"/>
            </a:endParaRPr>
          </a:p>
        </p:txBody>
      </p:sp>
      <p:sp>
        <p:nvSpPr>
          <p:cNvPr id="10245" name="Text Box 5"/>
          <p:cNvSpPr txBox="1">
            <a:spLocks noChangeArrowheads="1"/>
          </p:cNvSpPr>
          <p:nvPr/>
        </p:nvSpPr>
        <p:spPr bwMode="auto">
          <a:xfrm>
            <a:off x="3505200" y="1949450"/>
            <a:ext cx="2895600" cy="3003550"/>
          </a:xfrm>
          <a:prstGeom prst="rect">
            <a:avLst/>
          </a:prstGeom>
          <a:noFill/>
          <a:ln w="15875">
            <a:solidFill>
              <a:srgbClr val="993300"/>
            </a:solidFill>
            <a:miter lim="800000"/>
            <a:headEnd/>
            <a:tailEnd/>
          </a:ln>
        </p:spPr>
        <p:txBody>
          <a:bodyPr>
            <a:spAutoFit/>
          </a:bodyPr>
          <a:lstStyle/>
          <a:p>
            <a:pPr>
              <a:spcBef>
                <a:spcPct val="50000"/>
              </a:spcBef>
            </a:pPr>
            <a:r>
              <a:rPr lang="ar-SA" b="1" u="sng"/>
              <a:t>وضوح الرؤية والهدف :</a:t>
            </a:r>
          </a:p>
          <a:p>
            <a:pPr>
              <a:spcBef>
                <a:spcPct val="50000"/>
              </a:spcBef>
            </a:pPr>
            <a:r>
              <a:rPr lang="ar-SA"/>
              <a:t>فهم الواقع واستشراف المستقبل دون اغفال لتجارب الماضي.</a:t>
            </a:r>
          </a:p>
          <a:p>
            <a:pPr algn="ctr">
              <a:spcBef>
                <a:spcPct val="50000"/>
              </a:spcBef>
            </a:pPr>
            <a:r>
              <a:rPr lang="ar-SA"/>
              <a:t> *         *         *</a:t>
            </a:r>
          </a:p>
          <a:p>
            <a:pPr>
              <a:spcBef>
                <a:spcPct val="50000"/>
              </a:spcBef>
            </a:pPr>
            <a:r>
              <a:rPr lang="ar-SA"/>
              <a:t>كيف انت يا سراقه --- </a:t>
            </a:r>
          </a:p>
          <a:p>
            <a:pPr>
              <a:spcBef>
                <a:spcPct val="50000"/>
              </a:spcBef>
            </a:pPr>
            <a:r>
              <a:rPr lang="ar-SA"/>
              <a:t>الله اكبر فتحت.. </a:t>
            </a:r>
          </a:p>
          <a:p>
            <a:pPr>
              <a:spcBef>
                <a:spcPct val="50000"/>
              </a:spcBef>
            </a:pPr>
            <a:r>
              <a:rPr lang="ar-SA"/>
              <a:t>(اليابان – ماليزيا)</a:t>
            </a:r>
            <a:endParaRPr lang="en-US"/>
          </a:p>
        </p:txBody>
      </p:sp>
      <p:sp>
        <p:nvSpPr>
          <p:cNvPr id="10247" name="Text Box 7"/>
          <p:cNvSpPr txBox="1">
            <a:spLocks noChangeArrowheads="1"/>
          </p:cNvSpPr>
          <p:nvPr/>
        </p:nvSpPr>
        <p:spPr bwMode="auto">
          <a:xfrm>
            <a:off x="3581400" y="5226050"/>
            <a:ext cx="2819400" cy="2546350"/>
          </a:xfrm>
          <a:prstGeom prst="rect">
            <a:avLst/>
          </a:prstGeom>
          <a:noFill/>
          <a:ln w="15875">
            <a:solidFill>
              <a:srgbClr val="993300"/>
            </a:solidFill>
            <a:miter lim="800000"/>
            <a:headEnd/>
            <a:tailEnd/>
          </a:ln>
        </p:spPr>
        <p:txBody>
          <a:bodyPr>
            <a:spAutoFit/>
          </a:bodyPr>
          <a:lstStyle/>
          <a:p>
            <a:pPr>
              <a:spcBef>
                <a:spcPct val="50000"/>
              </a:spcBef>
            </a:pPr>
            <a:r>
              <a:rPr lang="ar-SA" b="1" u="sng"/>
              <a:t>التسلح بالمعلومات :</a:t>
            </a:r>
          </a:p>
          <a:p>
            <a:pPr>
              <a:spcBef>
                <a:spcPct val="50000"/>
              </a:spcBef>
            </a:pPr>
            <a:r>
              <a:rPr lang="ar-SA"/>
              <a:t>التزود بالعلم النظري والتطبيقات العملية وظروف المشكلة او المعركة .</a:t>
            </a:r>
          </a:p>
          <a:p>
            <a:pPr>
              <a:spcBef>
                <a:spcPct val="50000"/>
              </a:spcBef>
            </a:pPr>
            <a:r>
              <a:rPr lang="ar-SA"/>
              <a:t>تقييم مدى صحة المعلومات الواردة لان سلامة القرارات تتوقف على سلامة المعلومات .</a:t>
            </a:r>
          </a:p>
        </p:txBody>
      </p:sp>
      <p:sp>
        <p:nvSpPr>
          <p:cNvPr id="10248" name="Text Box 8"/>
          <p:cNvSpPr txBox="1">
            <a:spLocks noChangeArrowheads="1"/>
          </p:cNvSpPr>
          <p:nvPr/>
        </p:nvSpPr>
        <p:spPr bwMode="auto">
          <a:xfrm>
            <a:off x="381000" y="4845050"/>
            <a:ext cx="2895600" cy="2546350"/>
          </a:xfrm>
          <a:prstGeom prst="rect">
            <a:avLst/>
          </a:prstGeom>
          <a:noFill/>
          <a:ln w="15875">
            <a:solidFill>
              <a:srgbClr val="993300"/>
            </a:solidFill>
            <a:miter lim="800000"/>
            <a:headEnd/>
            <a:tailEnd/>
          </a:ln>
        </p:spPr>
        <p:txBody>
          <a:bodyPr>
            <a:spAutoFit/>
          </a:bodyPr>
          <a:lstStyle/>
          <a:p>
            <a:pPr>
              <a:spcBef>
                <a:spcPct val="50000"/>
              </a:spcBef>
            </a:pPr>
            <a:r>
              <a:rPr lang="ar-SA" b="1" u="sng"/>
              <a:t>القدرة على التمييز بين المصالح والمفاسد :</a:t>
            </a:r>
          </a:p>
          <a:p>
            <a:pPr>
              <a:spcBef>
                <a:spcPct val="50000"/>
              </a:spcBef>
            </a:pPr>
            <a:r>
              <a:rPr lang="ar-SA"/>
              <a:t>الطريق لاتخاذ القرارات السليمة ويكون هذا بمعرفة طريقة تفكير الاعداء (او المنافسين).</a:t>
            </a:r>
          </a:p>
          <a:p>
            <a:pPr>
              <a:spcBef>
                <a:spcPct val="50000"/>
              </a:spcBef>
            </a:pPr>
            <a:r>
              <a:rPr lang="ar-SA"/>
              <a:t>القائد الناجح هو الذي لا تكثر اخطاؤه .</a:t>
            </a:r>
            <a:endParaRPr lang="en-US"/>
          </a:p>
        </p:txBody>
      </p:sp>
      <p:sp>
        <p:nvSpPr>
          <p:cNvPr id="10249" name="Text Box 9"/>
          <p:cNvSpPr txBox="1">
            <a:spLocks noChangeArrowheads="1"/>
          </p:cNvSpPr>
          <p:nvPr/>
        </p:nvSpPr>
        <p:spPr bwMode="auto">
          <a:xfrm>
            <a:off x="381000" y="1295400"/>
            <a:ext cx="2895600" cy="3003550"/>
          </a:xfrm>
          <a:prstGeom prst="rect">
            <a:avLst/>
          </a:prstGeom>
          <a:noFill/>
          <a:ln w="15875">
            <a:solidFill>
              <a:srgbClr val="993300"/>
            </a:solidFill>
            <a:miter lim="800000"/>
            <a:headEnd/>
            <a:tailEnd/>
          </a:ln>
        </p:spPr>
        <p:txBody>
          <a:bodyPr>
            <a:spAutoFit/>
          </a:bodyPr>
          <a:lstStyle/>
          <a:p>
            <a:pPr>
              <a:spcBef>
                <a:spcPct val="50000"/>
              </a:spcBef>
            </a:pPr>
            <a:r>
              <a:rPr lang="ar-SA" b="1" u="sng"/>
              <a:t>القدرة على فهم ردّ الفعل عند</a:t>
            </a:r>
            <a:r>
              <a:rPr lang="ar-SA" u="sng"/>
              <a:t> </a:t>
            </a:r>
            <a:r>
              <a:rPr lang="ar-SA" b="1" u="sng"/>
              <a:t>الجماهير :</a:t>
            </a:r>
          </a:p>
          <a:p>
            <a:pPr>
              <a:spcBef>
                <a:spcPct val="50000"/>
              </a:spcBef>
            </a:pPr>
            <a:r>
              <a:rPr lang="ar-SA"/>
              <a:t>فهم النفوس وتاليف القلوب لتكريس نقاط القوة وتخفيف الآثار السلبية لنقاط الضعف.</a:t>
            </a:r>
          </a:p>
          <a:p>
            <a:pPr algn="ctr">
              <a:spcBef>
                <a:spcPct val="50000"/>
              </a:spcBef>
            </a:pPr>
            <a:r>
              <a:rPr lang="ar-SA"/>
              <a:t> *         *       *</a:t>
            </a:r>
          </a:p>
          <a:p>
            <a:pPr>
              <a:spcBef>
                <a:spcPct val="50000"/>
              </a:spcBef>
            </a:pPr>
            <a:r>
              <a:rPr lang="ar-SA"/>
              <a:t>معالجة الانصار بالعاطفة عند قسمة غنائم غزوة حنين.</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5"/>
                                        </p:tgtEl>
                                        <p:attrNameLst>
                                          <p:attrName>style.visibility</p:attrName>
                                        </p:attrNameLst>
                                      </p:cBhvr>
                                      <p:to>
                                        <p:strVal val="visible"/>
                                      </p:to>
                                    </p:set>
                                    <p:anim calcmode="lin" valueType="num">
                                      <p:cBhvr additive="base">
                                        <p:cTn id="7" dur="500" fill="hold"/>
                                        <p:tgtEl>
                                          <p:spTgt spid="10245"/>
                                        </p:tgtEl>
                                        <p:attrNameLst>
                                          <p:attrName>ppt_x</p:attrName>
                                        </p:attrNameLst>
                                      </p:cBhvr>
                                      <p:tavLst>
                                        <p:tav tm="0">
                                          <p:val>
                                            <p:strVal val="0-#ppt_w/2"/>
                                          </p:val>
                                        </p:tav>
                                        <p:tav tm="100000">
                                          <p:val>
                                            <p:strVal val="#ppt_x"/>
                                          </p:val>
                                        </p:tav>
                                      </p:tavLst>
                                    </p:anim>
                                    <p:anim calcmode="lin" valueType="num">
                                      <p:cBhvr additive="base">
                                        <p:cTn id="8" dur="500" fill="hold"/>
                                        <p:tgtEl>
                                          <p:spTgt spid="1024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9"/>
                                        </p:tgtEl>
                                        <p:attrNameLst>
                                          <p:attrName>style.visibility</p:attrName>
                                        </p:attrNameLst>
                                      </p:cBhvr>
                                      <p:to>
                                        <p:strVal val="visible"/>
                                      </p:to>
                                    </p:set>
                                    <p:anim calcmode="lin" valueType="num">
                                      <p:cBhvr additive="base">
                                        <p:cTn id="13" dur="500" fill="hold"/>
                                        <p:tgtEl>
                                          <p:spTgt spid="10249"/>
                                        </p:tgtEl>
                                        <p:attrNameLst>
                                          <p:attrName>ppt_x</p:attrName>
                                        </p:attrNameLst>
                                      </p:cBhvr>
                                      <p:tavLst>
                                        <p:tav tm="0">
                                          <p:val>
                                            <p:strVal val="0-#ppt_w/2"/>
                                          </p:val>
                                        </p:tav>
                                        <p:tav tm="100000">
                                          <p:val>
                                            <p:strVal val="#ppt_x"/>
                                          </p:val>
                                        </p:tav>
                                      </p:tavLst>
                                    </p:anim>
                                    <p:anim calcmode="lin" valueType="num">
                                      <p:cBhvr additive="base">
                                        <p:cTn id="14" dur="500" fill="hold"/>
                                        <p:tgtEl>
                                          <p:spTgt spid="1024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8"/>
                                        </p:tgtEl>
                                        <p:attrNameLst>
                                          <p:attrName>style.visibility</p:attrName>
                                        </p:attrNameLst>
                                      </p:cBhvr>
                                      <p:to>
                                        <p:strVal val="visible"/>
                                      </p:to>
                                    </p:set>
                                    <p:anim calcmode="lin" valueType="num">
                                      <p:cBhvr additive="base">
                                        <p:cTn id="19" dur="500" fill="hold"/>
                                        <p:tgtEl>
                                          <p:spTgt spid="10248"/>
                                        </p:tgtEl>
                                        <p:attrNameLst>
                                          <p:attrName>ppt_x</p:attrName>
                                        </p:attrNameLst>
                                      </p:cBhvr>
                                      <p:tavLst>
                                        <p:tav tm="0">
                                          <p:val>
                                            <p:strVal val="0-#ppt_w/2"/>
                                          </p:val>
                                        </p:tav>
                                        <p:tav tm="100000">
                                          <p:val>
                                            <p:strVal val="#ppt_x"/>
                                          </p:val>
                                        </p:tav>
                                      </p:tavLst>
                                    </p:anim>
                                    <p:anim calcmode="lin" valueType="num">
                                      <p:cBhvr additive="base">
                                        <p:cTn id="20" dur="500" fill="hold"/>
                                        <p:tgtEl>
                                          <p:spTgt spid="1024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7"/>
                                        </p:tgtEl>
                                        <p:attrNameLst>
                                          <p:attrName>style.visibility</p:attrName>
                                        </p:attrNameLst>
                                      </p:cBhvr>
                                      <p:to>
                                        <p:strVal val="visible"/>
                                      </p:to>
                                    </p:set>
                                    <p:anim calcmode="lin" valueType="num">
                                      <p:cBhvr additive="base">
                                        <p:cTn id="25" dur="500" fill="hold"/>
                                        <p:tgtEl>
                                          <p:spTgt spid="10247"/>
                                        </p:tgtEl>
                                        <p:attrNameLst>
                                          <p:attrName>ppt_x</p:attrName>
                                        </p:attrNameLst>
                                      </p:cBhvr>
                                      <p:tavLst>
                                        <p:tav tm="0">
                                          <p:val>
                                            <p:strVal val="0-#ppt_w/2"/>
                                          </p:val>
                                        </p:tav>
                                        <p:tav tm="100000">
                                          <p:val>
                                            <p:strVal val="#ppt_x"/>
                                          </p:val>
                                        </p:tav>
                                      </p:tavLst>
                                    </p:anim>
                                    <p:anim calcmode="lin" valueType="num">
                                      <p:cBhvr additive="base">
                                        <p:cTn id="26" dur="500" fill="hold"/>
                                        <p:tgtEl>
                                          <p:spTgt spid="1024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 grpId="0" animBg="1" autoUpdateAnimBg="0"/>
      <p:bldP spid="10247" grpId="0" animBg="1" autoUpdateAnimBg="0"/>
      <p:bldP spid="10248" grpId="0" animBg="1" autoUpdateAnimBg="0"/>
      <p:bldP spid="10249"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عنصر نائب لرقم الشريحة 3"/>
          <p:cNvSpPr>
            <a:spLocks noGrp="1"/>
          </p:cNvSpPr>
          <p:nvPr>
            <p:ph type="sldNum" sz="quarter" idx="12"/>
          </p:nvPr>
        </p:nvSpPr>
        <p:spPr>
          <a:noFill/>
        </p:spPr>
        <p:txBody>
          <a:bodyPr/>
          <a:lstStyle/>
          <a:p>
            <a:fld id="{D127A281-7824-42BD-98EC-D4708CD2AC55}" type="slidenum">
              <a:rPr lang="ar-SA"/>
              <a:pPr/>
              <a:t>9</a:t>
            </a:fld>
            <a:endParaRPr lang="en-US"/>
          </a:p>
        </p:txBody>
      </p:sp>
      <p:sp>
        <p:nvSpPr>
          <p:cNvPr id="10243" name="Text Box 2"/>
          <p:cNvSpPr txBox="1">
            <a:spLocks noChangeArrowheads="1"/>
          </p:cNvSpPr>
          <p:nvPr/>
        </p:nvSpPr>
        <p:spPr bwMode="auto">
          <a:xfrm>
            <a:off x="533400" y="1143000"/>
            <a:ext cx="5791200" cy="457200"/>
          </a:xfrm>
          <a:prstGeom prst="rect">
            <a:avLst/>
          </a:prstGeom>
          <a:noFill/>
          <a:ln w="9525">
            <a:noFill/>
            <a:miter lim="800000"/>
            <a:headEnd/>
            <a:tailEnd/>
          </a:ln>
        </p:spPr>
        <p:txBody>
          <a:bodyPr>
            <a:spAutoFit/>
          </a:bodyPr>
          <a:lstStyle/>
          <a:p>
            <a:pPr>
              <a:spcBef>
                <a:spcPct val="50000"/>
              </a:spcBef>
            </a:pPr>
            <a:endParaRPr lang="en-US" sz="2400">
              <a:cs typeface="Simplified Arabic Fixed" pitchFamily="49" charset="-78"/>
            </a:endParaRPr>
          </a:p>
        </p:txBody>
      </p:sp>
      <p:sp>
        <p:nvSpPr>
          <p:cNvPr id="10244" name="Text Box 3"/>
          <p:cNvSpPr txBox="1">
            <a:spLocks noChangeArrowheads="1"/>
          </p:cNvSpPr>
          <p:nvPr/>
        </p:nvSpPr>
        <p:spPr bwMode="auto">
          <a:xfrm>
            <a:off x="457200" y="228600"/>
            <a:ext cx="5867400" cy="1038225"/>
          </a:xfrm>
          <a:prstGeom prst="rect">
            <a:avLst/>
          </a:prstGeom>
          <a:noFill/>
          <a:ln w="9525">
            <a:noFill/>
            <a:miter lim="800000"/>
            <a:headEnd/>
            <a:tailEnd/>
          </a:ln>
        </p:spPr>
        <p:txBody>
          <a:bodyPr>
            <a:spAutoFit/>
          </a:bodyPr>
          <a:lstStyle/>
          <a:p>
            <a:pPr>
              <a:spcBef>
                <a:spcPct val="50000"/>
              </a:spcBef>
            </a:pPr>
            <a:r>
              <a:rPr lang="ar-SA" b="1" u="sng">
                <a:cs typeface="Andalus" pitchFamily="2" charset="-78"/>
              </a:rPr>
              <a:t>من مواصفات القائد الناجح :</a:t>
            </a:r>
          </a:p>
          <a:p>
            <a:pPr algn="ctr">
              <a:spcBef>
                <a:spcPct val="50000"/>
              </a:spcBef>
            </a:pPr>
            <a:r>
              <a:rPr lang="ar-SA" sz="2800" b="1">
                <a:cs typeface="Andalus" pitchFamily="2" charset="-78"/>
              </a:rPr>
              <a:t>”المقومات الشخصية ”</a:t>
            </a:r>
            <a:endParaRPr lang="en-US" sz="2800" b="1">
              <a:cs typeface="Andalus" pitchFamily="2" charset="-78"/>
            </a:endParaRPr>
          </a:p>
        </p:txBody>
      </p:sp>
      <p:sp>
        <p:nvSpPr>
          <p:cNvPr id="15364" name="Text Box 4"/>
          <p:cNvSpPr txBox="1">
            <a:spLocks noChangeArrowheads="1"/>
          </p:cNvSpPr>
          <p:nvPr/>
        </p:nvSpPr>
        <p:spPr bwMode="auto">
          <a:xfrm>
            <a:off x="76200" y="1295400"/>
            <a:ext cx="6629400" cy="3889375"/>
          </a:xfrm>
          <a:prstGeom prst="rect">
            <a:avLst/>
          </a:prstGeom>
          <a:noFill/>
          <a:ln w="15875">
            <a:solidFill>
              <a:srgbClr val="993300"/>
            </a:solidFill>
            <a:miter lim="800000"/>
            <a:headEnd/>
            <a:tailEnd/>
          </a:ln>
        </p:spPr>
        <p:txBody>
          <a:bodyPr>
            <a:spAutoFit/>
          </a:bodyPr>
          <a:lstStyle/>
          <a:p>
            <a:pPr>
              <a:spcBef>
                <a:spcPct val="50000"/>
              </a:spcBef>
            </a:pPr>
            <a:r>
              <a:rPr lang="ar-SA" b="1" u="sng"/>
              <a:t>الحزم مع الحكمـة :</a:t>
            </a:r>
          </a:p>
          <a:p>
            <a:pPr>
              <a:spcBef>
                <a:spcPct val="50000"/>
              </a:spcBef>
            </a:pPr>
            <a:r>
              <a:rPr lang="ar-SA" sz="2400" b="1"/>
              <a:t>الحزم</a:t>
            </a:r>
            <a:r>
              <a:rPr lang="ar-SA"/>
              <a:t> هو الاصرار على تنفيذ القرار السليم في الوقت والمكان المناسبين .</a:t>
            </a:r>
          </a:p>
          <a:p>
            <a:pPr>
              <a:spcBef>
                <a:spcPct val="50000"/>
              </a:spcBef>
            </a:pPr>
            <a:r>
              <a:rPr lang="ar-SA" sz="2400" b="1"/>
              <a:t>الحكمة </a:t>
            </a:r>
            <a:r>
              <a:rPr lang="ar-SA"/>
              <a:t>هي وضع الشيء في موضعه الصحيح .</a:t>
            </a:r>
          </a:p>
          <a:p>
            <a:pPr lvl="1">
              <a:spcBef>
                <a:spcPct val="50000"/>
              </a:spcBef>
            </a:pPr>
            <a:r>
              <a:rPr lang="ar-SA"/>
              <a:t>حزم دون حكمة           اصرار على الانتحار.</a:t>
            </a:r>
          </a:p>
          <a:p>
            <a:pPr lvl="1">
              <a:spcBef>
                <a:spcPct val="50000"/>
              </a:spcBef>
            </a:pPr>
            <a:r>
              <a:rPr lang="ar-SA"/>
              <a:t>من الحكمة تحديد الاولويات والاختيار بين البدائل المتعارضة.</a:t>
            </a:r>
          </a:p>
          <a:p>
            <a:pPr lvl="1">
              <a:spcBef>
                <a:spcPct val="50000"/>
              </a:spcBef>
            </a:pPr>
            <a:r>
              <a:rPr lang="ar-SA" sz="1600" u="sng">
                <a:solidFill>
                  <a:schemeClr val="accent2"/>
                </a:solidFill>
              </a:rPr>
              <a:t>امثلــة:</a:t>
            </a:r>
          </a:p>
          <a:p>
            <a:pPr lvl="1">
              <a:spcBef>
                <a:spcPct val="50000"/>
              </a:spcBef>
            </a:pPr>
            <a:r>
              <a:rPr lang="ar-SA" sz="1600">
                <a:solidFill>
                  <a:schemeClr val="accent2"/>
                </a:solidFill>
              </a:rPr>
              <a:t>قصة النبي (ص) مع راس المنافقين في غزوة بني المصطلق (سمّن كلبك يأكلك).</a:t>
            </a:r>
          </a:p>
          <a:p>
            <a:pPr lvl="1">
              <a:spcBef>
                <a:spcPct val="50000"/>
              </a:spcBef>
            </a:pPr>
            <a:r>
              <a:rPr lang="ar-SA" sz="1600">
                <a:solidFill>
                  <a:schemeClr val="accent2"/>
                </a:solidFill>
              </a:rPr>
              <a:t>حزم سيدنا ابي بكر في انفاذ بعث اسامة وفي مواجهة المرتدين </a:t>
            </a:r>
          </a:p>
          <a:p>
            <a:pPr lvl="1">
              <a:spcBef>
                <a:spcPct val="50000"/>
              </a:spcBef>
            </a:pPr>
            <a:r>
              <a:rPr lang="ar-SA" sz="1600">
                <a:solidFill>
                  <a:schemeClr val="accent2"/>
                </a:solidFill>
              </a:rPr>
              <a:t>(الموازنة بين مهمة بدأت</a:t>
            </a:r>
            <a:r>
              <a:rPr lang="en-US" sz="1600">
                <a:solidFill>
                  <a:schemeClr val="accent2"/>
                </a:solidFill>
                <a:cs typeface="Times New Roman" pitchFamily="18" charset="0"/>
              </a:rPr>
              <a:t>}</a:t>
            </a:r>
            <a:r>
              <a:rPr lang="ar-SA" sz="1600">
                <a:solidFill>
                  <a:schemeClr val="accent2"/>
                </a:solidFill>
                <a:cs typeface="Times New Roman" pitchFamily="18" charset="0"/>
              </a:rPr>
              <a:t>بعث اسامة</a:t>
            </a:r>
            <a:r>
              <a:rPr lang="en-US" sz="1600">
                <a:solidFill>
                  <a:schemeClr val="accent2"/>
                </a:solidFill>
                <a:cs typeface="Times New Roman" pitchFamily="18" charset="0"/>
              </a:rPr>
              <a:t>{</a:t>
            </a:r>
            <a:r>
              <a:rPr lang="ar-SA" sz="1600">
                <a:solidFill>
                  <a:schemeClr val="accent2"/>
                </a:solidFill>
                <a:cs typeface="Times New Roman" pitchFamily="18" charset="0"/>
              </a:rPr>
              <a:t>ومهمة طرأت </a:t>
            </a:r>
            <a:r>
              <a:rPr lang="en-US" sz="1600">
                <a:solidFill>
                  <a:schemeClr val="accent2"/>
                </a:solidFill>
                <a:cs typeface="Times New Roman" pitchFamily="18" charset="0"/>
              </a:rPr>
              <a:t>}</a:t>
            </a:r>
            <a:r>
              <a:rPr lang="ar-SA" sz="1600">
                <a:solidFill>
                  <a:schemeClr val="accent2"/>
                </a:solidFill>
                <a:cs typeface="Times New Roman" pitchFamily="18" charset="0"/>
              </a:rPr>
              <a:t>الردة</a:t>
            </a:r>
            <a:r>
              <a:rPr lang="en-US" sz="1600">
                <a:solidFill>
                  <a:schemeClr val="accent2"/>
                </a:solidFill>
                <a:cs typeface="Times New Roman" pitchFamily="18" charset="0"/>
              </a:rPr>
              <a:t>{</a:t>
            </a:r>
            <a:endParaRPr lang="en-US" sz="1600">
              <a:solidFill>
                <a:schemeClr val="accent2"/>
              </a:solidFill>
            </a:endParaRPr>
          </a:p>
        </p:txBody>
      </p:sp>
      <p:sp>
        <p:nvSpPr>
          <p:cNvPr id="15365" name="Text Box 5"/>
          <p:cNvSpPr txBox="1">
            <a:spLocks noChangeArrowheads="1"/>
          </p:cNvSpPr>
          <p:nvPr/>
        </p:nvSpPr>
        <p:spPr bwMode="auto">
          <a:xfrm>
            <a:off x="76200" y="5405438"/>
            <a:ext cx="6629400" cy="2671762"/>
          </a:xfrm>
          <a:prstGeom prst="rect">
            <a:avLst/>
          </a:prstGeom>
          <a:noFill/>
          <a:ln w="15875">
            <a:solidFill>
              <a:srgbClr val="993300"/>
            </a:solidFill>
            <a:miter lim="800000"/>
            <a:headEnd/>
            <a:tailEnd/>
          </a:ln>
        </p:spPr>
        <p:txBody>
          <a:bodyPr>
            <a:spAutoFit/>
          </a:bodyPr>
          <a:lstStyle/>
          <a:p>
            <a:pPr>
              <a:spcBef>
                <a:spcPct val="50000"/>
              </a:spcBef>
            </a:pPr>
            <a:r>
              <a:rPr lang="ar-SA" b="1" u="sng"/>
              <a:t>التحلي بروح المسؤولية :</a:t>
            </a:r>
          </a:p>
          <a:p>
            <a:pPr lvl="1">
              <a:spcBef>
                <a:spcPct val="50000"/>
              </a:spcBef>
            </a:pPr>
            <a:r>
              <a:rPr lang="ar-SA"/>
              <a:t>التحلي بروح المسؤولية حق للمجتمع وواجب على القائد.</a:t>
            </a:r>
          </a:p>
          <a:p>
            <a:pPr lvl="1">
              <a:spcBef>
                <a:spcPct val="50000"/>
              </a:spcBef>
            </a:pPr>
            <a:r>
              <a:rPr lang="ar-SA"/>
              <a:t>عدم التهرب من المسؤولية وتحميلها للآخرين خاصة عند الشدائد.</a:t>
            </a:r>
          </a:p>
          <a:p>
            <a:pPr lvl="1">
              <a:spcBef>
                <a:spcPct val="50000"/>
              </a:spcBef>
            </a:pPr>
            <a:r>
              <a:rPr lang="ar-SA" sz="1600">
                <a:solidFill>
                  <a:schemeClr val="accent2"/>
                </a:solidFill>
              </a:rPr>
              <a:t>تحمل النبي (ص) مسؤولية هزيمة أحد وعدم تحميلها على فئة الشباب المتحمسين .</a:t>
            </a:r>
          </a:p>
          <a:p>
            <a:pPr lvl="1">
              <a:spcBef>
                <a:spcPct val="50000"/>
              </a:spcBef>
            </a:pPr>
            <a:r>
              <a:rPr lang="ar-SA" sz="1600">
                <a:solidFill>
                  <a:schemeClr val="accent2"/>
                </a:solidFill>
              </a:rPr>
              <a:t>تحمل حكام ومسؤولي الدول الديموقراطية المسؤولية واعترافهم بالأخطاء والقصور.</a:t>
            </a:r>
          </a:p>
          <a:p>
            <a:pPr lvl="1">
              <a:spcBef>
                <a:spcPct val="50000"/>
              </a:spcBef>
            </a:pPr>
            <a:r>
              <a:rPr lang="ar-SA" sz="1600">
                <a:solidFill>
                  <a:schemeClr val="accent2"/>
                </a:solidFill>
              </a:rPr>
              <a:t>تفنن الحكام العرب المعاصرين في التهرب من المسؤولية عند حدوث الكوارث التي يسببونها للشعوب المنكوبة بحكمهم .</a:t>
            </a:r>
            <a:endParaRPr lang="en-US" sz="1600">
              <a:solidFill>
                <a:schemeClr val="accent2"/>
              </a:solidFill>
            </a:endParaRPr>
          </a:p>
        </p:txBody>
      </p:sp>
      <p:pic>
        <p:nvPicPr>
          <p:cNvPr id="10247" name="Picture 6" descr="BD14580_"/>
          <p:cNvPicPr>
            <a:picLocks noChangeAspect="1" noChangeArrowheads="1"/>
          </p:cNvPicPr>
          <p:nvPr/>
        </p:nvPicPr>
        <p:blipFill>
          <a:blip r:embed="rId3"/>
          <a:srcRect/>
          <a:stretch>
            <a:fillRect/>
          </a:stretch>
        </p:blipFill>
        <p:spPr bwMode="auto">
          <a:xfrm>
            <a:off x="6340475" y="2971800"/>
            <a:ext cx="136525" cy="136525"/>
          </a:xfrm>
          <a:prstGeom prst="rect">
            <a:avLst/>
          </a:prstGeom>
          <a:noFill/>
          <a:ln w="9525">
            <a:noFill/>
            <a:miter lim="800000"/>
            <a:headEnd/>
            <a:tailEnd/>
          </a:ln>
        </p:spPr>
      </p:pic>
      <p:pic>
        <p:nvPicPr>
          <p:cNvPr id="10248" name="Picture 7" descr="BD14580_"/>
          <p:cNvPicPr>
            <a:picLocks noChangeAspect="1" noChangeArrowheads="1"/>
          </p:cNvPicPr>
          <p:nvPr/>
        </p:nvPicPr>
        <p:blipFill>
          <a:blip r:embed="rId3"/>
          <a:srcRect/>
          <a:stretch>
            <a:fillRect/>
          </a:stretch>
        </p:blipFill>
        <p:spPr bwMode="auto">
          <a:xfrm>
            <a:off x="6324600" y="3429000"/>
            <a:ext cx="152400" cy="152400"/>
          </a:xfrm>
          <a:prstGeom prst="rect">
            <a:avLst/>
          </a:prstGeom>
          <a:noFill/>
          <a:ln w="9525">
            <a:noFill/>
            <a:miter lim="800000"/>
            <a:headEnd/>
            <a:tailEnd/>
          </a:ln>
        </p:spPr>
      </p:pic>
      <p:pic>
        <p:nvPicPr>
          <p:cNvPr id="10249" name="Picture 8" descr="BD14580_"/>
          <p:cNvPicPr>
            <a:picLocks noChangeAspect="1" noChangeArrowheads="1"/>
          </p:cNvPicPr>
          <p:nvPr/>
        </p:nvPicPr>
        <p:blipFill>
          <a:blip r:embed="rId3"/>
          <a:srcRect/>
          <a:stretch>
            <a:fillRect/>
          </a:stretch>
        </p:blipFill>
        <p:spPr bwMode="auto">
          <a:xfrm>
            <a:off x="6248400" y="6477000"/>
            <a:ext cx="152400" cy="152400"/>
          </a:xfrm>
          <a:prstGeom prst="rect">
            <a:avLst/>
          </a:prstGeom>
          <a:noFill/>
          <a:ln w="9525">
            <a:noFill/>
            <a:miter lim="800000"/>
            <a:headEnd/>
            <a:tailEnd/>
          </a:ln>
        </p:spPr>
      </p:pic>
      <p:pic>
        <p:nvPicPr>
          <p:cNvPr id="10250" name="Picture 9" descr="BD14580_"/>
          <p:cNvPicPr>
            <a:picLocks noChangeAspect="1" noChangeArrowheads="1"/>
          </p:cNvPicPr>
          <p:nvPr/>
        </p:nvPicPr>
        <p:blipFill>
          <a:blip r:embed="rId3"/>
          <a:srcRect/>
          <a:stretch>
            <a:fillRect/>
          </a:stretch>
        </p:blipFill>
        <p:spPr bwMode="auto">
          <a:xfrm>
            <a:off x="6248400" y="6019800"/>
            <a:ext cx="152400" cy="152400"/>
          </a:xfrm>
          <a:prstGeom prst="rect">
            <a:avLst/>
          </a:prstGeom>
          <a:noFill/>
          <a:ln w="9525">
            <a:noFill/>
            <a:miter lim="800000"/>
            <a:headEnd/>
            <a:tailEnd/>
          </a:ln>
        </p:spPr>
      </p:pic>
      <p:sp>
        <p:nvSpPr>
          <p:cNvPr id="10251" name="Line 10"/>
          <p:cNvSpPr>
            <a:spLocks noChangeShapeType="1"/>
          </p:cNvSpPr>
          <p:nvPr/>
        </p:nvSpPr>
        <p:spPr bwMode="auto">
          <a:xfrm flipH="1">
            <a:off x="4191000" y="3048000"/>
            <a:ext cx="609600" cy="0"/>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364"/>
                                        </p:tgtEl>
                                        <p:attrNameLst>
                                          <p:attrName>style.visibility</p:attrName>
                                        </p:attrNameLst>
                                      </p:cBhvr>
                                      <p:to>
                                        <p:strVal val="visible"/>
                                      </p:to>
                                    </p:set>
                                    <p:anim calcmode="lin" valueType="num">
                                      <p:cBhvr additive="base">
                                        <p:cTn id="7" dur="500" fill="hold"/>
                                        <p:tgtEl>
                                          <p:spTgt spid="15364"/>
                                        </p:tgtEl>
                                        <p:attrNameLst>
                                          <p:attrName>ppt_x</p:attrName>
                                        </p:attrNameLst>
                                      </p:cBhvr>
                                      <p:tavLst>
                                        <p:tav tm="0">
                                          <p:val>
                                            <p:strVal val="0-#ppt_w/2"/>
                                          </p:val>
                                        </p:tav>
                                        <p:tav tm="100000">
                                          <p:val>
                                            <p:strVal val="#ppt_x"/>
                                          </p:val>
                                        </p:tav>
                                      </p:tavLst>
                                    </p:anim>
                                    <p:anim calcmode="lin" valueType="num">
                                      <p:cBhvr additive="base">
                                        <p:cTn id="8" dur="500" fill="hold"/>
                                        <p:tgtEl>
                                          <p:spTgt spid="1536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365"/>
                                        </p:tgtEl>
                                        <p:attrNameLst>
                                          <p:attrName>style.visibility</p:attrName>
                                        </p:attrNameLst>
                                      </p:cBhvr>
                                      <p:to>
                                        <p:strVal val="visible"/>
                                      </p:to>
                                    </p:set>
                                    <p:anim calcmode="lin" valueType="num">
                                      <p:cBhvr additive="base">
                                        <p:cTn id="13" dur="500" fill="hold"/>
                                        <p:tgtEl>
                                          <p:spTgt spid="15365"/>
                                        </p:tgtEl>
                                        <p:attrNameLst>
                                          <p:attrName>ppt_x</p:attrName>
                                        </p:attrNameLst>
                                      </p:cBhvr>
                                      <p:tavLst>
                                        <p:tav tm="0">
                                          <p:val>
                                            <p:strVal val="0-#ppt_w/2"/>
                                          </p:val>
                                        </p:tav>
                                        <p:tav tm="100000">
                                          <p:val>
                                            <p:strVal val="#ppt_x"/>
                                          </p:val>
                                        </p:tav>
                                      </p:tavLst>
                                    </p:anim>
                                    <p:anim calcmode="lin" valueType="num">
                                      <p:cBhvr additive="base">
                                        <p:cTn id="14" dur="500" fill="hold"/>
                                        <p:tgtEl>
                                          <p:spTgt spid="1536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animBg="1" autoUpdateAnimBg="0"/>
      <p:bldP spid="15365" grpId="0" animBg="1" autoUpdateAnimBg="0"/>
    </p:bld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2000" b="0" i="0" u="none" strike="noStrike" cap="none" normalizeH="0" baseline="0" smtClean="0">
            <a:ln>
              <a:noFill/>
            </a:ln>
            <a:solidFill>
              <a:schemeClr val="tx1"/>
            </a:solidFill>
            <a:effectLst/>
            <a:latin typeface="Times New Roman" pitchFamily="18" charset="0"/>
            <a:cs typeface="Arabic Transparent" pitchFamily="2" charset="-7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2000" b="0" i="0" u="none" strike="noStrike" cap="none" normalizeH="0" baseline="0" smtClean="0">
            <a:ln>
              <a:noFill/>
            </a:ln>
            <a:solidFill>
              <a:schemeClr val="tx1"/>
            </a:solidFill>
            <a:effectLst/>
            <a:latin typeface="Times New Roman" pitchFamily="18" charset="0"/>
            <a:cs typeface="Arabic Transparent" pitchFamily="2" charset="-78"/>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سمة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themeOverride>
</file>

<file path=docProps/app.xml><?xml version="1.0" encoding="utf-8"?>
<Properties xmlns="http://schemas.openxmlformats.org/officeDocument/2006/extended-properties" xmlns:vt="http://schemas.openxmlformats.org/officeDocument/2006/docPropsVTypes">
  <TotalTime>2735</TotalTime>
  <Words>5058</Words>
  <Application>Microsoft PowerPoint</Application>
  <PresentationFormat>عرض على الشاشة (3:4)‏</PresentationFormat>
  <Paragraphs>986</Paragraphs>
  <Slides>58</Slides>
  <Notes>1</Notes>
  <HiddenSlides>0</HiddenSlides>
  <MMClips>0</MMClips>
  <ScaleCrop>false</ScaleCrop>
  <HeadingPairs>
    <vt:vector size="6" baseType="variant">
      <vt:variant>
        <vt:lpstr>الخطوط المستخدمة</vt:lpstr>
      </vt:variant>
      <vt:variant>
        <vt:i4>10</vt:i4>
      </vt:variant>
      <vt:variant>
        <vt:lpstr>سمة</vt:lpstr>
      </vt:variant>
      <vt:variant>
        <vt:i4>1</vt:i4>
      </vt:variant>
      <vt:variant>
        <vt:lpstr>عناوين الشرائح</vt:lpstr>
      </vt:variant>
      <vt:variant>
        <vt:i4>58</vt:i4>
      </vt:variant>
    </vt:vector>
  </HeadingPairs>
  <TitlesOfParts>
    <vt:vector size="69" baseType="lpstr">
      <vt:lpstr>Times New Roman</vt:lpstr>
      <vt:lpstr>Arabic Transparent</vt:lpstr>
      <vt:lpstr>Arial</vt:lpstr>
      <vt:lpstr>Simplified Arabic Fixed</vt:lpstr>
      <vt:lpstr>Diwani Letter</vt:lpstr>
      <vt:lpstr>DecoType Naskh Special</vt:lpstr>
      <vt:lpstr>DecoType Thuluth</vt:lpstr>
      <vt:lpstr>Wingdings</vt:lpstr>
      <vt:lpstr>PT Bold Arch</vt:lpstr>
      <vt:lpstr>Andalus</vt:lpstr>
      <vt:lpstr>Default Design</vt:lpstr>
      <vt:lpstr>المنهج الاسلامي  فـي  القيادة وإدارة التغيير  محمد قوصيني معهد الادارة و القيادة – بريطانيا 00962795164831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قواعد وضوابط التفكير الايجابي</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البيانات والمعلومات والمعرفة والحكمة</vt:lpstr>
      <vt:lpstr>الشريحة 27</vt:lpstr>
      <vt:lpstr>الشريحة 28</vt:lpstr>
      <vt:lpstr>الشريحة 29</vt:lpstr>
      <vt:lpstr>الشريحة 30</vt:lpstr>
      <vt:lpstr>الشريحة 31</vt:lpstr>
      <vt:lpstr>الشريحة 32</vt:lpstr>
      <vt:lpstr>اصناف ثقافة المؤسسات</vt:lpstr>
      <vt:lpstr>الشريحة 34</vt:lpstr>
      <vt:lpstr>الشريحة 35</vt:lpstr>
      <vt:lpstr>الشريحة 36</vt:lpstr>
      <vt:lpstr>الحلقة المفرغة لتدهور ثقافة المؤسسة</vt:lpstr>
      <vt:lpstr>آفاق المعـرفــة</vt:lpstr>
      <vt:lpstr>آفاق المعـرفــة</vt:lpstr>
      <vt:lpstr>القيمة التوحيدية للعلاقات الانسانية</vt:lpstr>
      <vt:lpstr>القيمة التوحيدية في النظم السياسية</vt:lpstr>
      <vt:lpstr>الشريحة 42</vt:lpstr>
      <vt:lpstr>الشريحة 43</vt:lpstr>
      <vt:lpstr>الشريحة 44</vt:lpstr>
      <vt:lpstr>الشريحة 45</vt:lpstr>
      <vt:lpstr>الشريحة 46</vt:lpstr>
      <vt:lpstr>الشريحة 47</vt:lpstr>
      <vt:lpstr>مستويات التغيير </vt:lpstr>
      <vt:lpstr>صعوبة مستويات التغيير</vt:lpstr>
      <vt:lpstr>اصناف التغيير</vt:lpstr>
      <vt:lpstr>تصنيف التغيير حسب الزمن</vt:lpstr>
      <vt:lpstr>اصناف التغيير</vt:lpstr>
      <vt:lpstr>معوقات التغيير </vt:lpstr>
      <vt:lpstr>معوقات التغيير </vt:lpstr>
      <vt:lpstr>سبل السيطرة على المعوقات</vt:lpstr>
      <vt:lpstr>توجيهات عامة بشأن التخطيط للتغيير</vt:lpstr>
      <vt:lpstr>القيادة الناجحة </vt:lpstr>
      <vt:lpstr>الشريحة 58</vt:lpstr>
    </vt:vector>
  </TitlesOfParts>
  <Company>AL-BARAKA BANK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المنهج الاسلامي في  القيادة وإدارة التغيير</dc:title>
  <dc:creator>mzeidan</dc:creator>
  <cp:lastModifiedBy>youri</cp:lastModifiedBy>
  <cp:revision>143</cp:revision>
  <dcterms:created xsi:type="dcterms:W3CDTF">2005-09-07T07:00:57Z</dcterms:created>
  <dcterms:modified xsi:type="dcterms:W3CDTF">2009-10-04T09:21:26Z</dcterms:modified>
</cp:coreProperties>
</file>